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62" r:id="rId2"/>
    <p:sldId id="289" r:id="rId3"/>
    <p:sldId id="263" r:id="rId4"/>
    <p:sldId id="290" r:id="rId5"/>
    <p:sldId id="308" r:id="rId6"/>
    <p:sldId id="309" r:id="rId7"/>
    <p:sldId id="310" r:id="rId8"/>
    <p:sldId id="311" r:id="rId9"/>
    <p:sldId id="300" r:id="rId10"/>
    <p:sldId id="270" r:id="rId11"/>
    <p:sldId id="302" r:id="rId12"/>
    <p:sldId id="303" r:id="rId13"/>
    <p:sldId id="304" r:id="rId14"/>
    <p:sldId id="305" r:id="rId15"/>
    <p:sldId id="265" r:id="rId16"/>
    <p:sldId id="267" r:id="rId17"/>
    <p:sldId id="301" r:id="rId18"/>
    <p:sldId id="271" r:id="rId19"/>
    <p:sldId id="291" r:id="rId20"/>
    <p:sldId id="272" r:id="rId21"/>
    <p:sldId id="277" r:id="rId22"/>
    <p:sldId id="287" r:id="rId23"/>
    <p:sldId id="295" r:id="rId24"/>
    <p:sldId id="278" r:id="rId25"/>
    <p:sldId id="279" r:id="rId26"/>
    <p:sldId id="280" r:id="rId27"/>
    <p:sldId id="281" r:id="rId28"/>
    <p:sldId id="282" r:id="rId29"/>
    <p:sldId id="292" r:id="rId30"/>
    <p:sldId id="284" r:id="rId31"/>
    <p:sldId id="283" r:id="rId32"/>
    <p:sldId id="285" r:id="rId33"/>
    <p:sldId id="286" r:id="rId34"/>
    <p:sldId id="306" r:id="rId35"/>
    <p:sldId id="293" r:id="rId36"/>
    <p:sldId id="297" r:id="rId37"/>
    <p:sldId id="298" r:id="rId38"/>
    <p:sldId id="294" r:id="rId39"/>
    <p:sldId id="275" r:id="rId40"/>
    <p:sldId id="299" r:id="rId41"/>
    <p:sldId id="307" r:id="rId42"/>
    <p:sldId id="273" r:id="rId43"/>
    <p:sldId id="274" r:id="rId44"/>
    <p:sldId id="261" r:id="rId4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B5B309-F2FB-4303-9B45-852B7C89EA11}">
          <p14:sldIdLst>
            <p14:sldId id="262"/>
            <p14:sldId id="289"/>
            <p14:sldId id="263"/>
            <p14:sldId id="290"/>
            <p14:sldId id="308"/>
            <p14:sldId id="309"/>
            <p14:sldId id="310"/>
            <p14:sldId id="311"/>
            <p14:sldId id="300"/>
            <p14:sldId id="270"/>
            <p14:sldId id="302"/>
            <p14:sldId id="303"/>
            <p14:sldId id="304"/>
            <p14:sldId id="305"/>
            <p14:sldId id="265"/>
            <p14:sldId id="267"/>
            <p14:sldId id="301"/>
          </p14:sldIdLst>
        </p14:section>
        <p14:section name="ARIA landmark roles" id="{DA64E50A-5230-458E-B1D8-3644A8AE560E}">
          <p14:sldIdLst>
            <p14:sldId id="271"/>
            <p14:sldId id="291"/>
            <p14:sldId id="272"/>
            <p14:sldId id="277"/>
            <p14:sldId id="287"/>
            <p14:sldId id="295"/>
          </p14:sldIdLst>
        </p14:section>
        <p14:section name="ARIA in forms" id="{0B0C8B7D-1548-4E7D-835B-15DCE181B5E1}">
          <p14:sldIdLst>
            <p14:sldId id="278"/>
            <p14:sldId id="279"/>
            <p14:sldId id="280"/>
            <p14:sldId id="281"/>
            <p14:sldId id="282"/>
            <p14:sldId id="292"/>
          </p14:sldIdLst>
        </p14:section>
        <p14:section name="ARIA live regions" id="{95DE120C-19BE-4514-A79D-907CD01A1AEF}">
          <p14:sldIdLst>
            <p14:sldId id="284"/>
            <p14:sldId id="283"/>
            <p14:sldId id="285"/>
            <p14:sldId id="286"/>
            <p14:sldId id="306"/>
          </p14:sldIdLst>
        </p14:section>
        <p14:section name="Widgets" id="{4F59332D-EA61-408C-9858-F69D76DE16D3}">
          <p14:sldIdLst>
            <p14:sldId id="293"/>
            <p14:sldId id="297"/>
            <p14:sldId id="298"/>
            <p14:sldId id="294"/>
          </p14:sldIdLst>
        </p14:section>
        <p14:section name="Wrap-up" id="{0478AC5E-69F9-4132-B75C-054ECFB519B0}">
          <p14:sldIdLst>
            <p14:sldId id="275"/>
            <p14:sldId id="299"/>
            <p14:sldId id="307"/>
            <p14:sldId id="273"/>
            <p14:sldId id="274"/>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9D3E"/>
    <a:srgbClr val="FFCA05"/>
    <a:srgbClr val="763F98"/>
    <a:srgbClr val="A5CD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86906" autoAdjust="0"/>
  </p:normalViewPr>
  <p:slideViewPr>
    <p:cSldViewPr snapToGrid="0" snapToObjects="1" showGuides="1">
      <p:cViewPr>
        <p:scale>
          <a:sx n="70" d="100"/>
          <a:sy n="70" d="100"/>
        </p:scale>
        <p:origin x="-1806" y="-306"/>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9" d="100"/>
          <a:sy n="59" d="100"/>
        </p:scale>
        <p:origin x="-254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8183CE0-318A-430C-A6BB-CCD14CF8CB5A}" type="datetimeFigureOut">
              <a:rPr lang="en-AU" smtClean="0"/>
              <a:t>29/01/2013</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8A9C2D-FF3D-44DC-B9A6-36984CDEA9BA}" type="slidenum">
              <a:rPr lang="en-AU" smtClean="0"/>
              <a:t>‹#›</a:t>
            </a:fld>
            <a:endParaRPr lang="en-AU"/>
          </a:p>
        </p:txBody>
      </p:sp>
    </p:spTree>
    <p:extLst>
      <p:ext uri="{BB962C8B-B14F-4D97-AF65-F5344CB8AC3E}">
        <p14:creationId xmlns:p14="http://schemas.microsoft.com/office/powerpoint/2010/main" val="312365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9F464F-1E7C-DD4F-AE0A-0FE595E6A02A}" type="datetimeFigureOut">
              <a:rPr lang="en-US" smtClean="0"/>
              <a:pPr/>
              <a:t>1/29/2013</a:t>
            </a:fld>
            <a:endParaRPr lang="en-US"/>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610E26E-B902-2443-81B2-4D724D216EF9}" type="slidenum">
              <a:rPr lang="en-US" smtClean="0"/>
              <a:pPr/>
              <a:t>‹#›</a:t>
            </a:fld>
            <a:endParaRPr lang="en-US"/>
          </a:p>
        </p:txBody>
      </p:sp>
    </p:spTree>
    <p:extLst>
      <p:ext uri="{BB962C8B-B14F-4D97-AF65-F5344CB8AC3E}">
        <p14:creationId xmlns:p14="http://schemas.microsoft.com/office/powerpoint/2010/main" val="24308014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3.org/TR/wai-aria/term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3.org/TR/wai-aria/term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3.org/TR/wai-aria/states_and_properti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610E26E-B902-2443-81B2-4D724D216EF9}" type="slidenum">
              <a:rPr lang="en-US" smtClean="0"/>
              <a:pPr/>
              <a:t>2</a:t>
            </a:fld>
            <a:endParaRPr lang="en-US"/>
          </a:p>
        </p:txBody>
      </p:sp>
    </p:spTree>
    <p:extLst>
      <p:ext uri="{BB962C8B-B14F-4D97-AF65-F5344CB8AC3E}">
        <p14:creationId xmlns:p14="http://schemas.microsoft.com/office/powerpoint/2010/main" val="284387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dirty="0" smtClean="0"/>
              <a:t>Developed</a:t>
            </a:r>
            <a:r>
              <a:rPr lang="en-AU" baseline="0" dirty="0" smtClean="0"/>
              <a:t> by the Protocols and Formats Working Group, which is part of the World Wide Web Consortium (W3C) Web Accessibility Initiative (WAI)</a:t>
            </a:r>
          </a:p>
          <a:p>
            <a:pPr marL="171450" indent="-171450">
              <a:buFont typeface="Arial" pitchFamily="34" charset="0"/>
              <a:buChar char="•"/>
            </a:pPr>
            <a:r>
              <a:rPr lang="en-AU" baseline="0" dirty="0" smtClean="0"/>
              <a:t>ARIA is a W3C Candidate Recommendation on 18 Jan 2011</a:t>
            </a:r>
            <a:endParaRPr lang="en-AU" dirty="0"/>
          </a:p>
        </p:txBody>
      </p:sp>
      <p:sp>
        <p:nvSpPr>
          <p:cNvPr id="4" name="Slide Number Placeholder 3"/>
          <p:cNvSpPr>
            <a:spLocks noGrp="1"/>
          </p:cNvSpPr>
          <p:nvPr>
            <p:ph type="sldNum" sz="quarter" idx="10"/>
          </p:nvPr>
        </p:nvSpPr>
        <p:spPr/>
        <p:txBody>
          <a:bodyPr/>
          <a:lstStyle/>
          <a:p>
            <a:fld id="{9610E26E-B902-2443-81B2-4D724D216EF9}" type="slidenum">
              <a:rPr lang="en-US" smtClean="0"/>
              <a:pPr/>
              <a:t>3</a:t>
            </a:fld>
            <a:endParaRPr lang="en-US"/>
          </a:p>
        </p:txBody>
      </p:sp>
    </p:spTree>
    <p:extLst>
      <p:ext uri="{BB962C8B-B14F-4D97-AF65-F5344CB8AC3E}">
        <p14:creationId xmlns:p14="http://schemas.microsoft.com/office/powerpoint/2010/main" val="383646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state is a dynamic </a:t>
            </a:r>
            <a:r>
              <a:rPr lang="en-AU" dirty="0" smtClean="0">
                <a:hlinkClick r:id="rId3"/>
              </a:rPr>
              <a:t>property</a:t>
            </a:r>
            <a:r>
              <a:rPr lang="en-AU" dirty="0" smtClean="0"/>
              <a:t> expressing characteristics of an </a:t>
            </a:r>
            <a:r>
              <a:rPr lang="en-AU" dirty="0" smtClean="0">
                <a:hlinkClick r:id="rId3"/>
              </a:rPr>
              <a:t>object</a:t>
            </a:r>
            <a:r>
              <a:rPr lang="en-AU" dirty="0" smtClean="0"/>
              <a:t> that may change in response to user action or automated processes. States do not affect the essential nature of the object, but represent data associated with the object or user interaction possibilities.</a:t>
            </a:r>
            <a:endParaRPr lang="en-AU" dirty="0"/>
          </a:p>
        </p:txBody>
      </p:sp>
      <p:sp>
        <p:nvSpPr>
          <p:cNvPr id="4" name="Slide Number Placeholder 3"/>
          <p:cNvSpPr>
            <a:spLocks noGrp="1"/>
          </p:cNvSpPr>
          <p:nvPr>
            <p:ph type="sldNum" sz="quarter" idx="10"/>
          </p:nvPr>
        </p:nvSpPr>
        <p:spPr/>
        <p:txBody>
          <a:bodyPr/>
          <a:lstStyle/>
          <a:p>
            <a:fld id="{9610E26E-B902-2443-81B2-4D724D216EF9}" type="slidenum">
              <a:rPr lang="en-US" smtClean="0"/>
              <a:pPr/>
              <a:t>15</a:t>
            </a:fld>
            <a:endParaRPr lang="en-US"/>
          </a:p>
        </p:txBody>
      </p:sp>
    </p:spTree>
    <p:extLst>
      <p:ext uri="{BB962C8B-B14F-4D97-AF65-F5344CB8AC3E}">
        <p14:creationId xmlns:p14="http://schemas.microsoft.com/office/powerpoint/2010/main" val="298377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hlinkClick r:id="rId3"/>
              </a:rPr>
              <a:t>Attributes</a:t>
            </a:r>
            <a:r>
              <a:rPr lang="en-AU" dirty="0" smtClean="0"/>
              <a:t> that are essential to the nature of a given </a:t>
            </a:r>
            <a:r>
              <a:rPr lang="en-AU" dirty="0" smtClean="0">
                <a:hlinkClick r:id="rId3"/>
              </a:rPr>
              <a:t>object</a:t>
            </a:r>
            <a:r>
              <a:rPr lang="en-AU" dirty="0" smtClean="0"/>
              <a:t>, or that represent a data value associated with the object.</a:t>
            </a:r>
            <a:endParaRPr lang="en-AU" dirty="0"/>
          </a:p>
        </p:txBody>
      </p:sp>
      <p:sp>
        <p:nvSpPr>
          <p:cNvPr id="4" name="Slide Number Placeholder 3"/>
          <p:cNvSpPr>
            <a:spLocks noGrp="1"/>
          </p:cNvSpPr>
          <p:nvPr>
            <p:ph type="sldNum" sz="quarter" idx="10"/>
          </p:nvPr>
        </p:nvSpPr>
        <p:spPr/>
        <p:txBody>
          <a:bodyPr/>
          <a:lstStyle/>
          <a:p>
            <a:fld id="{9610E26E-B902-2443-81B2-4D724D216EF9}" type="slidenum">
              <a:rPr lang="en-US" smtClean="0"/>
              <a:pPr/>
              <a:t>16</a:t>
            </a:fld>
            <a:endParaRPr lang="en-US"/>
          </a:p>
        </p:txBody>
      </p:sp>
    </p:spTree>
    <p:extLst>
      <p:ext uri="{BB962C8B-B14F-4D97-AF65-F5344CB8AC3E}">
        <p14:creationId xmlns:p14="http://schemas.microsoft.com/office/powerpoint/2010/main" val="43635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Only use banner, </a:t>
            </a:r>
            <a:r>
              <a:rPr lang="en-AU" dirty="0" err="1" smtClean="0"/>
              <a:t>contentinfo</a:t>
            </a:r>
            <a:r>
              <a:rPr lang="en-AU" dirty="0" smtClean="0"/>
              <a:t> and main once within a </a:t>
            </a:r>
            <a:r>
              <a:rPr lang="en-AU" dirty="0" smtClean="0">
                <a:latin typeface="Courier New" pitchFamily="49" charset="0"/>
                <a:cs typeface="Courier New" pitchFamily="49" charset="0"/>
              </a:rPr>
              <a:t>document</a:t>
            </a:r>
            <a:r>
              <a:rPr lang="en-AU" dirty="0" smtClean="0"/>
              <a:t> or </a:t>
            </a:r>
            <a:r>
              <a:rPr lang="en-AU" dirty="0" smtClean="0">
                <a:latin typeface="Courier New" pitchFamily="49" charset="0"/>
                <a:cs typeface="Courier New" pitchFamily="49" charset="0"/>
              </a:rPr>
              <a:t>application</a:t>
            </a:r>
          </a:p>
        </p:txBody>
      </p:sp>
      <p:sp>
        <p:nvSpPr>
          <p:cNvPr id="4" name="Slide Number Placeholder 3"/>
          <p:cNvSpPr>
            <a:spLocks noGrp="1"/>
          </p:cNvSpPr>
          <p:nvPr>
            <p:ph type="sldNum" sz="quarter" idx="10"/>
          </p:nvPr>
        </p:nvSpPr>
        <p:spPr/>
        <p:txBody>
          <a:bodyPr/>
          <a:lstStyle/>
          <a:p>
            <a:fld id="{9610E26E-B902-2443-81B2-4D724D216EF9}" type="slidenum">
              <a:rPr lang="en-US" smtClean="0"/>
              <a:pPr/>
              <a:t>20</a:t>
            </a:fld>
            <a:endParaRPr lang="en-US"/>
          </a:p>
        </p:txBody>
      </p:sp>
    </p:spTree>
    <p:extLst>
      <p:ext uri="{BB962C8B-B14F-4D97-AF65-F5344CB8AC3E}">
        <p14:creationId xmlns:p14="http://schemas.microsoft.com/office/powerpoint/2010/main" val="167267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the label text is visible on screen, authors </a:t>
            </a:r>
            <a:r>
              <a:rPr lang="en-AU" b="1" dirty="0" smtClean="0"/>
              <a:t>SHOULD</a:t>
            </a:r>
            <a:r>
              <a:rPr lang="en-AU" dirty="0" smtClean="0"/>
              <a:t> use </a:t>
            </a:r>
            <a:r>
              <a:rPr lang="en-AU" dirty="0" smtClean="0">
                <a:hlinkClick r:id="rId3"/>
              </a:rPr>
              <a:t>aria-</a:t>
            </a:r>
            <a:r>
              <a:rPr lang="en-AU" dirty="0" err="1" smtClean="0">
                <a:hlinkClick r:id="rId3"/>
              </a:rPr>
              <a:t>labelledby</a:t>
            </a:r>
            <a:r>
              <a:rPr lang="en-AU" dirty="0" smtClean="0"/>
              <a:t> and </a:t>
            </a:r>
            <a:r>
              <a:rPr lang="en-AU" b="1" dirty="0" smtClean="0"/>
              <a:t>SHOULD NOT</a:t>
            </a:r>
            <a:r>
              <a:rPr lang="en-AU" dirty="0" smtClean="0"/>
              <a:t> use aria-label</a:t>
            </a:r>
            <a:endParaRPr lang="en-AU" dirty="0"/>
          </a:p>
        </p:txBody>
      </p:sp>
      <p:sp>
        <p:nvSpPr>
          <p:cNvPr id="4" name="Slide Number Placeholder 3"/>
          <p:cNvSpPr>
            <a:spLocks noGrp="1"/>
          </p:cNvSpPr>
          <p:nvPr>
            <p:ph type="sldNum" sz="quarter" idx="10"/>
          </p:nvPr>
        </p:nvSpPr>
        <p:spPr/>
        <p:txBody>
          <a:bodyPr/>
          <a:lstStyle/>
          <a:p>
            <a:fld id="{9610E26E-B902-2443-81B2-4D724D216EF9}" type="slidenum">
              <a:rPr lang="en-US" smtClean="0"/>
              <a:pPr/>
              <a:t>28</a:t>
            </a:fld>
            <a:endParaRPr lang="en-US"/>
          </a:p>
        </p:txBody>
      </p:sp>
    </p:spTree>
    <p:extLst>
      <p:ext uri="{BB962C8B-B14F-4D97-AF65-F5344CB8AC3E}">
        <p14:creationId xmlns:p14="http://schemas.microsoft.com/office/powerpoint/2010/main" val="129274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eBuddy</a:t>
            </a:r>
            <a:r>
              <a:rPr lang="en-AU" dirty="0" smtClean="0"/>
              <a:t> is using both landmark roles and live regions to assis</a:t>
            </a:r>
            <a:r>
              <a:rPr lang="en-AU" baseline="0" dirty="0" smtClean="0"/>
              <a:t>t their users.</a:t>
            </a:r>
          </a:p>
          <a:p>
            <a:endParaRPr lang="en-AU" baseline="0" dirty="0" smtClean="0"/>
          </a:p>
          <a:p>
            <a:r>
              <a:rPr lang="en-AU" baseline="0" dirty="0" smtClean="0"/>
              <a:t>The aria-live value of ‘assertive’ results in the user being alerted to the content change immediately, or as soon as possible.</a:t>
            </a:r>
            <a:endParaRPr lang="en-AU" dirty="0"/>
          </a:p>
        </p:txBody>
      </p:sp>
      <p:sp>
        <p:nvSpPr>
          <p:cNvPr id="4" name="Slide Number Placeholder 3"/>
          <p:cNvSpPr>
            <a:spLocks noGrp="1"/>
          </p:cNvSpPr>
          <p:nvPr>
            <p:ph type="sldNum" sz="quarter" idx="10"/>
          </p:nvPr>
        </p:nvSpPr>
        <p:spPr/>
        <p:txBody>
          <a:bodyPr/>
          <a:lstStyle/>
          <a:p>
            <a:fld id="{467F73A4-6212-4BFD-A853-CBBAEEAC91FD}" type="slidenum">
              <a:rPr lang="en-AU" smtClean="0"/>
              <a:t>34</a:t>
            </a:fld>
            <a:endParaRPr lang="en-AU"/>
          </a:p>
        </p:txBody>
      </p:sp>
    </p:spTree>
    <p:extLst>
      <p:ext uri="{BB962C8B-B14F-4D97-AF65-F5344CB8AC3E}">
        <p14:creationId xmlns:p14="http://schemas.microsoft.com/office/powerpoint/2010/main" val="365856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026" name="Picture 2" descr="Y:\Access iQ\Brand\Access iQ logos\Access IQ logos TM\large TM version\JPEG files\horizontal JPEG\AIQ-logo-horiz-purple-cmyk-rev.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0000" y="567689"/>
            <a:ext cx="3190240"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40000" y="2519999"/>
            <a:ext cx="7848000" cy="2304000"/>
          </a:xfrm>
        </p:spPr>
        <p:txBody>
          <a:bodyPr>
            <a:normAutofit/>
          </a:bodyPr>
          <a:lstStyle>
            <a:lvl1pPr>
              <a:lnSpc>
                <a:spcPts val="5000"/>
              </a:lnSpc>
              <a:defRPr sz="360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0" hasCustomPrompt="1"/>
          </p:nvPr>
        </p:nvSpPr>
        <p:spPr>
          <a:xfrm>
            <a:off x="539750" y="5688000"/>
            <a:ext cx="2826249" cy="885825"/>
          </a:xfrm>
        </p:spPr>
        <p:txBody>
          <a:bodyPr>
            <a:noAutofit/>
          </a:bodyPr>
          <a:lstStyle>
            <a:lvl1pPr>
              <a:lnSpc>
                <a:spcPts val="2000"/>
              </a:lnSpc>
              <a:defRPr sz="1600" b="1">
                <a:solidFill>
                  <a:schemeClr val="bg1"/>
                </a:solidFill>
              </a:defRPr>
            </a:lvl1pPr>
            <a:lvl2pPr>
              <a:lnSpc>
                <a:spcPts val="2000"/>
              </a:lnSpc>
              <a:defRPr sz="1600" b="0" baseline="0">
                <a:solidFill>
                  <a:schemeClr val="bg1"/>
                </a:solidFill>
              </a:defRPr>
            </a:lvl2pPr>
            <a:lvl3pPr>
              <a:lnSpc>
                <a:spcPts val="2000"/>
              </a:lnSpc>
              <a:defRPr sz="1600">
                <a:solidFill>
                  <a:schemeClr val="bg1"/>
                </a:solidFill>
              </a:defRPr>
            </a:lvl3pPr>
            <a:lvl4pPr>
              <a:lnSpc>
                <a:spcPts val="2000"/>
              </a:lnSpc>
              <a:defRPr sz="1600">
                <a:solidFill>
                  <a:schemeClr val="bg1"/>
                </a:solidFill>
              </a:defRPr>
            </a:lvl4pPr>
            <a:lvl5pPr>
              <a:lnSpc>
                <a:spcPts val="2000"/>
              </a:lnSpc>
              <a:defRPr sz="1600">
                <a:solidFill>
                  <a:schemeClr val="bg1"/>
                </a:solidFill>
              </a:defRPr>
            </a:lvl5pPr>
          </a:lstStyle>
          <a:p>
            <a:pPr lvl="0"/>
            <a:r>
              <a:rPr lang="en-US" dirty="0" smtClean="0"/>
              <a:t>Name</a:t>
            </a:r>
          </a:p>
          <a:p>
            <a:pPr lvl="1"/>
            <a:r>
              <a:rPr lang="en-US" dirty="0" smtClean="0"/>
              <a:t>Title, Access iQ</a:t>
            </a:r>
          </a:p>
        </p:txBody>
      </p:sp>
      <p:pic>
        <p:nvPicPr>
          <p:cNvPr id="9" name="Picture Placeholder 6" descr="cover head.png"/>
          <p:cNvPicPr>
            <a:picLocks noChangeAspect="1"/>
          </p:cNvPicPr>
          <p:nvPr userDrawn="1"/>
        </p:nvPicPr>
        <p:blipFill>
          <a:blip r:embed="rId3"/>
          <a:srcRect t="-125" b="-125"/>
          <a:stretch>
            <a:fillRect/>
          </a:stretch>
        </p:blipFill>
        <p:spPr>
          <a:xfrm>
            <a:off x="3365999" y="3574800"/>
            <a:ext cx="5868000" cy="2772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519999"/>
            <a:ext cx="7848000" cy="2304000"/>
          </a:xfrm>
        </p:spPr>
        <p:txBody>
          <a:bodyPr>
            <a:normAutofit/>
          </a:bodyPr>
          <a:lstStyle>
            <a:lvl1pPr>
              <a:lnSpc>
                <a:spcPts val="5000"/>
              </a:lnSpc>
              <a:defRPr sz="3600">
                <a:solidFill>
                  <a:schemeClr val="tx1"/>
                </a:solidFill>
              </a:defRPr>
            </a:lvl1pPr>
          </a:lstStyle>
          <a:p>
            <a:r>
              <a:rPr lang="en-US" dirty="0" smtClean="0"/>
              <a:t>Click to edit Master title style</a:t>
            </a:r>
            <a:endParaRPr lang="en-US" dirty="0"/>
          </a:p>
        </p:txBody>
      </p:sp>
      <p:sp>
        <p:nvSpPr>
          <p:cNvPr id="8" name="Text Placeholder 7"/>
          <p:cNvSpPr>
            <a:spLocks noGrp="1"/>
          </p:cNvSpPr>
          <p:nvPr>
            <p:ph type="body" sz="quarter" idx="10" hasCustomPrompt="1"/>
          </p:nvPr>
        </p:nvSpPr>
        <p:spPr>
          <a:xfrm>
            <a:off x="539750" y="5688000"/>
            <a:ext cx="2826249" cy="885825"/>
          </a:xfrm>
        </p:spPr>
        <p:txBody>
          <a:bodyPr>
            <a:noAutofit/>
          </a:bodyPr>
          <a:lstStyle>
            <a:lvl1pPr>
              <a:lnSpc>
                <a:spcPts val="2000"/>
              </a:lnSpc>
              <a:defRPr sz="1600" b="1">
                <a:solidFill>
                  <a:schemeClr val="bg1"/>
                </a:solidFill>
              </a:defRPr>
            </a:lvl1pPr>
            <a:lvl2pPr>
              <a:lnSpc>
                <a:spcPts val="2000"/>
              </a:lnSpc>
              <a:defRPr sz="1600" b="0" baseline="0">
                <a:solidFill>
                  <a:schemeClr val="bg1"/>
                </a:solidFill>
              </a:defRPr>
            </a:lvl2pPr>
            <a:lvl3pPr>
              <a:lnSpc>
                <a:spcPts val="2000"/>
              </a:lnSpc>
              <a:defRPr sz="1600">
                <a:solidFill>
                  <a:schemeClr val="bg1"/>
                </a:solidFill>
              </a:defRPr>
            </a:lvl3pPr>
            <a:lvl4pPr>
              <a:lnSpc>
                <a:spcPts val="2000"/>
              </a:lnSpc>
              <a:defRPr sz="1600">
                <a:solidFill>
                  <a:schemeClr val="bg1"/>
                </a:solidFill>
              </a:defRPr>
            </a:lvl4pPr>
            <a:lvl5pPr>
              <a:lnSpc>
                <a:spcPts val="2000"/>
              </a:lnSpc>
              <a:defRPr sz="1600">
                <a:solidFill>
                  <a:schemeClr val="bg1"/>
                </a:solidFill>
              </a:defRPr>
            </a:lvl5pPr>
          </a:lstStyle>
          <a:p>
            <a:pPr lvl="0"/>
            <a:r>
              <a:rPr lang="en-US" dirty="0" smtClean="0"/>
              <a:t>Name</a:t>
            </a:r>
          </a:p>
          <a:p>
            <a:pPr lvl="1"/>
            <a:r>
              <a:rPr lang="en-US" dirty="0" smtClean="0"/>
              <a:t>Title, Access iQ</a:t>
            </a:r>
          </a:p>
        </p:txBody>
      </p:sp>
      <p:pic>
        <p:nvPicPr>
          <p:cNvPr id="9" name="Picture Placeholder 6" descr="cover head.png"/>
          <p:cNvPicPr>
            <a:picLocks noChangeAspect="1"/>
          </p:cNvPicPr>
          <p:nvPr userDrawn="1"/>
        </p:nvPicPr>
        <p:blipFill>
          <a:blip r:embed="rId2"/>
          <a:srcRect t="-125" b="-125"/>
          <a:stretch>
            <a:fillRect/>
          </a:stretch>
        </p:blipFill>
        <p:spPr>
          <a:xfrm>
            <a:off x="3365999" y="3574800"/>
            <a:ext cx="5868000" cy="2772000"/>
          </a:xfrm>
          <a:prstGeom prst="rect">
            <a:avLst/>
          </a:prstGeom>
        </p:spPr>
      </p:pic>
    </p:spTree>
    <p:extLst>
      <p:ext uri="{BB962C8B-B14F-4D97-AF65-F5344CB8AC3E}">
        <p14:creationId xmlns:p14="http://schemas.microsoft.com/office/powerpoint/2010/main" val="40798175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nal boxes top lef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050" name="Picture 2" descr="Y:\Access iQ\Brand\Access iQ logos\Access IQ logos TM\large TM version\JPEG files\horizontal JPEG\AIQ-logo-horiz-purple-cmyk.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42278" y="555582"/>
            <a:ext cx="2217166" cy="506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lnSpc>
                <a:spcPct val="100000"/>
              </a:lnSpc>
              <a:defRPr sz="3000" b="0">
                <a:solidFill>
                  <a:schemeClr val="tx2"/>
                </a:solidFill>
              </a:defRPr>
            </a:lvl1pPr>
            <a:lvl2pPr>
              <a:lnSpc>
                <a:spcPct val="100000"/>
              </a:lnSpc>
              <a:defRPr sz="2600" b="0">
                <a:solidFill>
                  <a:schemeClr val="tx1"/>
                </a:solidFill>
              </a:defRPr>
            </a:lvl2pPr>
            <a:lvl3pPr>
              <a:lnSpc>
                <a:spcPct val="100000"/>
              </a:lnSpc>
              <a:defRPr>
                <a:solidFill>
                  <a:schemeClr val="tx1"/>
                </a:solidFill>
              </a:defRPr>
            </a:lvl3pPr>
            <a:lvl4pPr marL="720000" indent="-342000" algn="l" defTabSz="457200" rtl="0" eaLnBrk="1" latinLnBrk="0" hangingPunct="1">
              <a:lnSpc>
                <a:spcPct val="100000"/>
              </a:lnSpc>
              <a:spcBef>
                <a:spcPct val="20000"/>
              </a:spcBef>
              <a:buClr>
                <a:schemeClr val="bg1">
                  <a:lumMod val="50000"/>
                </a:schemeClr>
              </a:buClr>
              <a:buFont typeface="Wingdings" charset="2"/>
              <a:buChar char="§"/>
              <a:tabLst/>
              <a:defRPr>
                <a:solidFill>
                  <a:schemeClr val="tx1"/>
                </a:solidFill>
              </a:defRPr>
            </a:lvl4pPr>
            <a:lvl5pPr marL="0" indent="0" algn="l" defTabSz="457200" rtl="0" eaLnBrk="1" latinLnBrk="0" hangingPunct="1">
              <a:lnSpc>
                <a:spcPct val="100000"/>
              </a:lnSpc>
              <a:spcBef>
                <a:spcPct val="20000"/>
              </a:spcBef>
              <a:buClr>
                <a:schemeClr val="bg1">
                  <a:lumMod val="50000"/>
                </a:schemeClr>
              </a:buClr>
              <a:buFont typeface="Wingdings" charset="2"/>
              <a:buNone/>
              <a:defRPr>
                <a:solidFill>
                  <a:schemeClr val="tx1"/>
                </a:solidFill>
              </a:defRPr>
            </a:lvl5pPr>
          </a:lstStyle>
          <a:p>
            <a:pPr lvl="0"/>
            <a:r>
              <a:rPr lang="en-US" dirty="0" smtClean="0"/>
              <a:t>First level</a:t>
            </a:r>
          </a:p>
          <a:p>
            <a:pPr lvl="1"/>
            <a:r>
              <a:rPr lang="en-US" dirty="0" smtClean="0"/>
              <a:t>Second level</a:t>
            </a:r>
          </a:p>
          <a:p>
            <a:pPr lvl="2"/>
            <a:r>
              <a:rPr lang="en-US" dirty="0" smtClean="0"/>
              <a:t>Third level </a:t>
            </a:r>
          </a:p>
          <a:p>
            <a:pPr lvl="3"/>
            <a:r>
              <a:rPr lang="en-US" dirty="0" smtClean="0"/>
              <a:t>Fourth level </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710055-FE23-DC44-87A6-7436BAE9D8D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l black tex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2" descr="Y:\Access iQ\Brand\Access iQ logos\Access IQ logos TM\large TM version\JPEG files\horizontal JPEG\AIQ-logo-horiz-purple-cmyk.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42278" y="555582"/>
            <a:ext cx="2217166" cy="506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defRPr baseline="0">
                <a:solidFill>
                  <a:schemeClr val="tx2"/>
                </a:solidFill>
              </a:defRPr>
            </a:lvl1pPr>
            <a:lvl2pPr>
              <a:defRPr b="0">
                <a:solidFill>
                  <a:schemeClr val="tx1"/>
                </a:solidFill>
              </a:defRPr>
            </a:lvl2pPr>
            <a:lvl3pPr>
              <a:buFont typeface="Wingdings" charset="2"/>
              <a:buChar char="§"/>
              <a:defRPr>
                <a:solidFill>
                  <a:schemeClr val="tx1"/>
                </a:solidFill>
              </a:defRPr>
            </a:lvl3pPr>
            <a:lvl4pPr marL="720000" indent="-342000" algn="l" defTabSz="457200" rtl="0" eaLnBrk="1" latinLnBrk="0" hangingPunct="1">
              <a:lnSpc>
                <a:spcPct val="100000"/>
              </a:lnSpc>
              <a:spcBef>
                <a:spcPct val="20000"/>
              </a:spcBef>
              <a:buClr>
                <a:schemeClr val="bg1">
                  <a:lumMod val="50000"/>
                </a:schemeClr>
              </a:buClr>
              <a:buFont typeface="Wingdings" charset="2"/>
              <a:buChar char="§"/>
              <a:tabLst/>
              <a:defRPr>
                <a:solidFill>
                  <a:schemeClr val="tx1"/>
                </a:solidFill>
              </a:defRPr>
            </a:lvl4pPr>
            <a:lvl5pPr marL="0" indent="0" algn="l" defTabSz="457200" rtl="0" eaLnBrk="1" latinLnBrk="0" hangingPunct="1">
              <a:lnSpc>
                <a:spcPct val="100000"/>
              </a:lnSpc>
              <a:spcBef>
                <a:spcPct val="20000"/>
              </a:spcBef>
              <a:buClr>
                <a:schemeClr val="bg1">
                  <a:lumMod val="50000"/>
                </a:schemeClr>
              </a:buClr>
              <a:buFont typeface="Wingdings" charset="2"/>
              <a:buNone/>
              <a:tabLst/>
              <a:defRPr>
                <a:solidFill>
                  <a:schemeClr val="tx1"/>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 </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0055-FE23-DC44-87A6-7436BAE9D8D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boxes righ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2" descr="Y:\Access iQ\Brand\Access iQ logos\Access IQ logos TM\large TM version\JPEG files\horizontal JPEG\AIQ-logo-horiz-purple-cmyk.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42278" y="549789"/>
            <a:ext cx="2217166" cy="506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defRPr b="0">
                <a:solidFill>
                  <a:schemeClr val="tx2"/>
                </a:solidFill>
              </a:defRPr>
            </a:lvl1pPr>
            <a:lvl2pPr>
              <a:defRPr b="0"/>
            </a:lvl2pPr>
            <a:lvl3pPr>
              <a:defRPr b="0">
                <a:solidFill>
                  <a:schemeClr val="tx1"/>
                </a:solidFill>
              </a:defRPr>
            </a:lvl3pPr>
            <a:lvl4pPr marL="720000" indent="-342000" algn="l" defTabSz="457200" rtl="0" eaLnBrk="1" latinLnBrk="0" hangingPunct="1">
              <a:lnSpc>
                <a:spcPct val="100000"/>
              </a:lnSpc>
              <a:spcBef>
                <a:spcPct val="20000"/>
              </a:spcBef>
              <a:buClr>
                <a:schemeClr val="bg1">
                  <a:lumMod val="50000"/>
                </a:schemeClr>
              </a:buClr>
              <a:buFont typeface="Wingdings" charset="2"/>
              <a:buChar char="§"/>
              <a:tabLst/>
              <a:defRPr b="0">
                <a:solidFill>
                  <a:schemeClr val="tx1"/>
                </a:solidFill>
              </a:defRPr>
            </a:lvl4pPr>
            <a:lvl5pPr marL="0" indent="0" algn="l" defTabSz="457200" rtl="0" eaLnBrk="1" latinLnBrk="0" hangingPunct="1">
              <a:lnSpc>
                <a:spcPct val="100000"/>
              </a:lnSpc>
              <a:spcBef>
                <a:spcPct val="20000"/>
              </a:spcBef>
              <a:buClr>
                <a:schemeClr val="bg1">
                  <a:lumMod val="50000"/>
                </a:schemeClr>
              </a:buClr>
              <a:buFont typeface="Wingdings" charset="2"/>
              <a:buNone/>
              <a:tabLst/>
              <a:defRPr>
                <a:solidFill>
                  <a:schemeClr val="tx1"/>
                </a:solidFill>
              </a:defRPr>
            </a:lvl5pPr>
          </a:lstStyle>
          <a:p>
            <a:pPr lvl="0"/>
            <a:r>
              <a:rPr lang="en-US" dirty="0" smtClean="0"/>
              <a:t>First level</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0055-FE23-DC44-87A6-7436BAE9D8D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al blank">
    <p:spTree>
      <p:nvGrpSpPr>
        <p:cNvPr id="1" name=""/>
        <p:cNvGrpSpPr/>
        <p:nvPr/>
      </p:nvGrpSpPr>
      <p:grpSpPr>
        <a:xfrm>
          <a:off x="0" y="0"/>
          <a:ext cx="0" cy="0"/>
          <a:chOff x="0" y="0"/>
          <a:chExt cx="0" cy="0"/>
        </a:xfrm>
      </p:grpSpPr>
      <p:pic>
        <p:nvPicPr>
          <p:cNvPr id="7" name="Picture 2" descr="Y:\Access iQ\Brand\Access iQ logos\Access IQ logos TM\large TM version\JPEG files\horizontal JPEG\AIQ-logo-horiz-purple-cmyk.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2278" y="555582"/>
            <a:ext cx="2217166" cy="506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defRPr b="0" baseline="0">
                <a:solidFill>
                  <a:schemeClr val="tx2"/>
                </a:solidFill>
              </a:defRPr>
            </a:lvl1pPr>
            <a:lvl3pPr>
              <a:defRPr>
                <a:solidFill>
                  <a:schemeClr val="tx1"/>
                </a:solidFill>
              </a:defRPr>
            </a:lvl3pPr>
            <a:lvl4pPr marL="720000" indent="-342000" algn="l" defTabSz="457200" rtl="0" eaLnBrk="1" latinLnBrk="0" hangingPunct="1">
              <a:lnSpc>
                <a:spcPct val="100000"/>
              </a:lnSpc>
              <a:spcBef>
                <a:spcPct val="20000"/>
              </a:spcBef>
              <a:buClr>
                <a:schemeClr val="bg1">
                  <a:lumMod val="50000"/>
                </a:schemeClr>
              </a:buClr>
              <a:buFont typeface="Wingdings" charset="2"/>
              <a:buChar char="§"/>
              <a:tabLst/>
              <a:defRPr>
                <a:solidFill>
                  <a:schemeClr val="tx1"/>
                </a:solidFill>
              </a:defRPr>
            </a:lvl4pPr>
            <a:lvl5pPr marL="0" indent="0" algn="l" defTabSz="457200" rtl="0" eaLnBrk="1" latinLnBrk="0" hangingPunct="1">
              <a:lnSpc>
                <a:spcPct val="100000"/>
              </a:lnSpc>
              <a:spcBef>
                <a:spcPct val="20000"/>
              </a:spcBef>
              <a:buClr>
                <a:schemeClr val="bg1">
                  <a:lumMod val="50000"/>
                </a:schemeClr>
              </a:buClr>
              <a:buFont typeface="Wingdings" charset="2"/>
              <a:buNone/>
              <a:tabLst/>
              <a:defRPr>
                <a:solidFill>
                  <a:schemeClr val="tx1"/>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0055-FE23-DC44-87A6-7436BAE9D8D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w picture">
    <p:spTree>
      <p:nvGrpSpPr>
        <p:cNvPr id="1" name=""/>
        <p:cNvGrpSpPr/>
        <p:nvPr/>
      </p:nvGrpSpPr>
      <p:grpSpPr>
        <a:xfrm>
          <a:off x="0" y="0"/>
          <a:ext cx="0" cy="0"/>
          <a:chOff x="0" y="0"/>
          <a:chExt cx="0" cy="0"/>
        </a:xfrm>
      </p:grpSpPr>
      <p:pic>
        <p:nvPicPr>
          <p:cNvPr id="10" name="Picture 2" descr="Y:\Access iQ\Brand\Access iQ logos\Access IQ logos TM\large TM version\JPEG files\horizontal JPEG\AIQ-logo-horiz-purple-cmyk.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2278" y="555582"/>
            <a:ext cx="2217166" cy="5067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0000" y="1800000"/>
            <a:ext cx="4356000" cy="936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40002" y="3060001"/>
            <a:ext cx="4356000" cy="3166388"/>
          </a:xfrm>
        </p:spPr>
        <p:txBody>
          <a:bodyPr>
            <a:normAutofit/>
          </a:bodyPr>
          <a:lstStyle>
            <a:lvl1pPr>
              <a:defRPr sz="3000">
                <a:solidFill>
                  <a:schemeClr val="tx2"/>
                </a:solidFill>
              </a:defRPr>
            </a:lvl1pPr>
            <a:lvl2pPr>
              <a:defRPr sz="2600"/>
            </a:lvl2pPr>
            <a:lvl3pPr marL="522000" indent="-342900">
              <a:buFont typeface="Wingdings" pitchFamily="2" charset="2"/>
              <a:buChar char="§"/>
              <a:defRPr sz="2400">
                <a:solidFill>
                  <a:schemeClr val="tx1"/>
                </a:solidFill>
              </a:defRPr>
            </a:lvl3pPr>
            <a:lvl4pPr marL="720000" indent="-342000" algn="l" defTabSz="457200" rtl="0" eaLnBrk="1" latinLnBrk="0" hangingPunct="1">
              <a:lnSpc>
                <a:spcPct val="100000"/>
              </a:lnSpc>
              <a:spcBef>
                <a:spcPct val="20000"/>
              </a:spcBef>
              <a:buClr>
                <a:schemeClr val="bg1">
                  <a:lumMod val="50000"/>
                </a:schemeClr>
              </a:buClr>
              <a:buFont typeface="Wingdings" charset="2"/>
              <a:buChar char="§"/>
              <a:tabLst/>
              <a:defRPr sz="2200">
                <a:solidFill>
                  <a:schemeClr val="tx1"/>
                </a:solidFill>
              </a:defRPr>
            </a:lvl4pPr>
            <a:lvl5pPr marL="0" indent="0" algn="l" defTabSz="457200" rtl="0" eaLnBrk="1" latinLnBrk="0" hangingPunct="1">
              <a:lnSpc>
                <a:spcPct val="100000"/>
              </a:lnSpc>
              <a:spcBef>
                <a:spcPct val="20000"/>
              </a:spcBef>
              <a:buClr>
                <a:schemeClr val="bg1">
                  <a:lumMod val="50000"/>
                </a:schemeClr>
              </a:buClr>
              <a:buFont typeface="Wingdings" charset="2"/>
              <a:buNone/>
              <a:tabLst/>
              <a:defRPr sz="2000">
                <a:solidFill>
                  <a:schemeClr val="tx1"/>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0055-FE23-DC44-87A6-7436BAE9D8D1}" type="slidenum">
              <a:rPr lang="en-US" smtClean="0"/>
              <a:pPr/>
              <a:t>‹#›</a:t>
            </a:fld>
            <a:endParaRPr lang="en-US"/>
          </a:p>
        </p:txBody>
      </p:sp>
      <p:sp>
        <p:nvSpPr>
          <p:cNvPr id="9" name="Picture Placeholder 8"/>
          <p:cNvSpPr>
            <a:spLocks noGrp="1"/>
          </p:cNvSpPr>
          <p:nvPr>
            <p:ph type="pic" sz="quarter" idx="14"/>
          </p:nvPr>
        </p:nvSpPr>
        <p:spPr>
          <a:xfrm>
            <a:off x="5004000" y="1980000"/>
            <a:ext cx="4356000" cy="4320000"/>
          </a:xfrm>
        </p:spPr>
        <p:txBody>
          <a:bodyPr/>
          <a:lstStyle>
            <a:lvl1pPr>
              <a:defRPr>
                <a:solidFill>
                  <a:schemeClr val="tx2"/>
                </a:solidFill>
              </a:defRPr>
            </a:lvl1p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Pag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2" descr="Y:\Access iQ\Brand\Access iQ logos\Access IQ logos TM\large TM version\JPEG files\horizontal JPEG\AIQ-logo-horiz-purple-cmyk-rev.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0000" y="567689"/>
            <a:ext cx="3190240" cy="723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540000" y="5472000"/>
            <a:ext cx="4896000" cy="612000"/>
          </a:xfrm>
        </p:spPr>
        <p:txBody>
          <a:bodyPr anchor="b"/>
          <a:lstStyle>
            <a:lvl1pPr marL="0" indent="0">
              <a:buNone/>
              <a:defRPr sz="2000">
                <a:solidFill>
                  <a:srgbClr val="763F9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Web accessibility know how</a:t>
            </a:r>
          </a:p>
        </p:txBody>
      </p:sp>
      <p:sp>
        <p:nvSpPr>
          <p:cNvPr id="8" name="Text Placeholder 7"/>
          <p:cNvSpPr>
            <a:spLocks noGrp="1"/>
          </p:cNvSpPr>
          <p:nvPr>
            <p:ph type="body" sz="quarter" idx="10" hasCustomPrompt="1"/>
          </p:nvPr>
        </p:nvSpPr>
        <p:spPr>
          <a:xfrm>
            <a:off x="539750" y="2735999"/>
            <a:ext cx="4895850" cy="2327067"/>
          </a:xfrm>
        </p:spPr>
        <p:txBody>
          <a:bodyPr>
            <a:normAutofit/>
          </a:bodyPr>
          <a:lstStyle>
            <a:lvl1pPr>
              <a:lnSpc>
                <a:spcPts val="2000"/>
              </a:lnSpc>
              <a:defRPr sz="1600">
                <a:solidFill>
                  <a:schemeClr val="bg1"/>
                </a:solidFill>
              </a:defRPr>
            </a:lvl1pPr>
            <a:lvl2pPr>
              <a:lnSpc>
                <a:spcPts val="2000"/>
              </a:lnSpc>
              <a:defRPr sz="1600">
                <a:solidFill>
                  <a:schemeClr val="bg1"/>
                </a:solidFill>
              </a:defRPr>
            </a:lvl2pPr>
            <a:lvl3pPr marL="358775" indent="-358775">
              <a:lnSpc>
                <a:spcPts val="2000"/>
              </a:lnSpc>
              <a:buClr>
                <a:schemeClr val="bg1"/>
              </a:buClr>
              <a:buNone/>
              <a:tabLst>
                <a:tab pos="358775" algn="l"/>
              </a:tabLst>
              <a:defRPr sz="1600" baseline="0">
                <a:solidFill>
                  <a:schemeClr val="bg1"/>
                </a:solidFill>
              </a:defRPr>
            </a:lvl3pPr>
            <a:lvl4pPr marL="358775" indent="-358775">
              <a:lnSpc>
                <a:spcPts val="2000"/>
              </a:lnSpc>
              <a:buSzPct val="100000"/>
              <a:buFontTx/>
              <a:buBlip>
                <a:blip r:embed="rId4"/>
              </a:buBlip>
              <a:tabLst>
                <a:tab pos="358775" algn="l"/>
              </a:tabLst>
              <a:defRPr sz="1600">
                <a:solidFill>
                  <a:schemeClr val="bg1"/>
                </a:solidFill>
              </a:defRPr>
            </a:lvl4pPr>
            <a:lvl5pPr marL="0" indent="0">
              <a:lnSpc>
                <a:spcPts val="3600"/>
              </a:lnSpc>
              <a:spcBef>
                <a:spcPts val="1200"/>
              </a:spcBef>
              <a:buNone/>
              <a:defRPr sz="3100">
                <a:solidFill>
                  <a:srgbClr val="F99D3E"/>
                </a:solidFill>
              </a:defRPr>
            </a:lvl5pPr>
          </a:lstStyle>
          <a:p>
            <a:r>
              <a:rPr lang="en-US" dirty="0" smtClean="0"/>
              <a:t>Level 3, 616-620 Harris St</a:t>
            </a:r>
          </a:p>
          <a:p>
            <a:pPr lvl="1"/>
            <a:r>
              <a:rPr lang="en-US" dirty="0" smtClean="0"/>
              <a:t>Ultimo NSW 2007</a:t>
            </a:r>
          </a:p>
          <a:p>
            <a:pPr lvl="2"/>
            <a:r>
              <a:rPr lang="en-US" dirty="0" smtClean="0"/>
              <a:t>t:	+61 2 9218 9320</a:t>
            </a:r>
          </a:p>
          <a:p>
            <a:pPr lvl="2"/>
            <a:r>
              <a:rPr lang="en-US" dirty="0" smtClean="0"/>
              <a:t>e:	knowhow@accessiq.org</a:t>
            </a:r>
          </a:p>
          <a:p>
            <a:pPr lvl="3"/>
            <a:r>
              <a:rPr lang="en-US" dirty="0" smtClean="0"/>
              <a:t>@</a:t>
            </a:r>
            <a:r>
              <a:rPr lang="en-US" dirty="0" err="1" smtClean="0"/>
              <a:t>accessiq</a:t>
            </a:r>
            <a:endParaRPr lang="en-US" dirty="0" smtClean="0"/>
          </a:p>
          <a:p>
            <a:pPr lvl="4"/>
            <a:r>
              <a:rPr lang="en-US" dirty="0" smtClean="0">
                <a:solidFill>
                  <a:srgbClr val="FFCA05"/>
                </a:solidFill>
              </a:rPr>
              <a:t>accessiq.org</a:t>
            </a:r>
            <a:endParaRPr lang="en-US" dirty="0">
              <a:solidFill>
                <a:srgbClr val="FFCA05"/>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027" y="2019301"/>
            <a:ext cx="8636795" cy="4391025"/>
          </a:xfrm>
        </p:spPr>
        <p:txBody>
          <a:bodyPr lIns="0" tIns="0" rIns="0" bIns="0">
            <a:normAutofit/>
          </a:bodyPr>
          <a:lstStyle>
            <a:lvl1pPr marL="361950" indent="-361950">
              <a:buClr>
                <a:schemeClr val="tx2"/>
              </a:buClr>
              <a:defRPr/>
            </a:lvl1pPr>
            <a:lvl2pPr marL="628650" indent="-266700">
              <a:buClr>
                <a:schemeClr val="accent2"/>
              </a:buClr>
              <a:buFont typeface="Arial" pitchFamily="34" charset="0"/>
              <a:buChar char="•"/>
              <a:defRPr/>
            </a:lvl2pPr>
            <a:lvl3pPr marL="895350" indent="-266700">
              <a:buClr>
                <a:schemeClr val="accent2"/>
              </a:buClr>
              <a:buFont typeface="Arial" pitchFamily="34" charset="0"/>
              <a:buChar char="•"/>
              <a:defRPr/>
            </a:lvl3pPr>
            <a:lvl4pPr marL="1162050" indent="-266700">
              <a:buClr>
                <a:schemeClr val="accent2"/>
              </a:buClr>
              <a:buFont typeface="Arial" pitchFamily="34" charset="0"/>
              <a:buChar char="•"/>
              <a:defRPr/>
            </a:lvl4pPr>
            <a:lvl5pPr marL="1438275" indent="-276225">
              <a:buClr>
                <a:schemeClr val="accent2"/>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itle 3"/>
          <p:cNvSpPr>
            <a:spLocks noGrp="1"/>
          </p:cNvSpPr>
          <p:nvPr>
            <p:ph type="title"/>
          </p:nvPr>
        </p:nvSpPr>
        <p:spPr/>
        <p:txBody>
          <a:bodyPr/>
          <a:lstStyle/>
          <a:p>
            <a:r>
              <a:rPr lang="en-US" smtClean="0"/>
              <a:t>Click to edit Master title style</a:t>
            </a:r>
            <a:endParaRPr lang="en-AU" dirty="0"/>
          </a:p>
        </p:txBody>
      </p:sp>
      <p:sp>
        <p:nvSpPr>
          <p:cNvPr id="9" name="Text Placeholder 7"/>
          <p:cNvSpPr>
            <a:spLocks noGrp="1"/>
          </p:cNvSpPr>
          <p:nvPr>
            <p:ph type="body" sz="quarter" idx="16" hasCustomPrompt="1"/>
          </p:nvPr>
        </p:nvSpPr>
        <p:spPr>
          <a:xfrm>
            <a:off x="767026" y="1457325"/>
            <a:ext cx="8636794" cy="400050"/>
          </a:xfrm>
        </p:spPr>
        <p:txBody>
          <a:bodyPr anchor="ctr">
            <a:noAutofit/>
          </a:bodyPr>
          <a:lstStyle>
            <a:lvl1pPr marL="0" indent="0">
              <a:buNone/>
              <a:defRPr sz="2400">
                <a:solidFill>
                  <a:schemeClr val="accent2"/>
                </a:solidFill>
                <a:latin typeface="Arial" pitchFamily="34" charset="0"/>
                <a:cs typeface="Arial" pitchFamily="34" charset="0"/>
              </a:defRPr>
            </a:lvl1pPr>
          </a:lstStyle>
          <a:p>
            <a:r>
              <a:rPr lang="en-US" dirty="0" smtClean="0">
                <a:solidFill>
                  <a:schemeClr val="accent2"/>
                </a:solidFill>
              </a:rPr>
              <a:t>Secondary title information</a:t>
            </a:r>
            <a:endParaRPr lang="en-AU" dirty="0">
              <a:solidFill>
                <a:schemeClr val="accent2"/>
              </a:solidFill>
            </a:endParaRPr>
          </a:p>
        </p:txBody>
      </p:sp>
      <p:sp>
        <p:nvSpPr>
          <p:cNvPr id="14" name="Footer Placeholder 5"/>
          <p:cNvSpPr>
            <a:spLocks noGrp="1"/>
          </p:cNvSpPr>
          <p:nvPr>
            <p:ph type="ftr" sz="quarter" idx="11"/>
          </p:nvPr>
        </p:nvSpPr>
        <p:spPr>
          <a:xfrm>
            <a:off x="3807619" y="6505576"/>
            <a:ext cx="5596202" cy="142875"/>
          </a:xfrm>
        </p:spPr>
        <p:txBody>
          <a:bodyPr/>
          <a:lstStyle/>
          <a:p>
            <a:r>
              <a:rPr lang="en-AU" smtClean="0"/>
              <a:t>NOW TRY THAT BLINDFOLDED | @SARAHTP</a:t>
            </a:r>
            <a:endParaRPr lang="en-AU" dirty="0"/>
          </a:p>
        </p:txBody>
      </p:sp>
    </p:spTree>
    <p:extLst>
      <p:ext uri="{BB962C8B-B14F-4D97-AF65-F5344CB8AC3E}">
        <p14:creationId xmlns:p14="http://schemas.microsoft.com/office/powerpoint/2010/main" val="1438035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1800000"/>
            <a:ext cx="7307999" cy="936000"/>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0000" y="3060001"/>
            <a:ext cx="7307999" cy="3166388"/>
          </a:xfrm>
          <a:prstGeom prst="rect">
            <a:avLst/>
          </a:prstGeom>
        </p:spPr>
        <p:txBody>
          <a:bodyPr vert="horz" lIns="0" tIns="0" rIns="0" bIns="0" rtlCol="0">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274800" y="6426000"/>
            <a:ext cx="3078000" cy="185123"/>
          </a:xfrm>
          <a:prstGeom prst="rect">
            <a:avLst/>
          </a:prstGeom>
        </p:spPr>
        <p:txBody>
          <a:bodyPr vert="horz" lIns="91440" tIns="45720" rIns="91440" bIns="45720" rtlCol="0" anchor="ctr"/>
          <a:lstStyle>
            <a:lvl1pPr algn="r">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540000" y="6426000"/>
            <a:ext cx="2311400" cy="185123"/>
          </a:xfrm>
          <a:prstGeom prst="rect">
            <a:avLst/>
          </a:prstGeom>
        </p:spPr>
        <p:txBody>
          <a:bodyPr vert="horz" lIns="91440" tIns="45720" rIns="91440" bIns="45720" rtlCol="0" anchor="ctr"/>
          <a:lstStyle>
            <a:lvl1pPr algn="l">
              <a:defRPr sz="750">
                <a:solidFill>
                  <a:schemeClr val="tx1"/>
                </a:solidFill>
              </a:defRPr>
            </a:lvl1pPr>
          </a:lstStyle>
          <a:p>
            <a:fld id="{31710055-FE23-DC44-87A6-7436BAE9D8D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9" r:id="rId4"/>
    <p:sldLayoutId id="2147483656" r:id="rId5"/>
    <p:sldLayoutId id="2147483657" r:id="rId6"/>
    <p:sldLayoutId id="2147483658" r:id="rId7"/>
    <p:sldLayoutId id="2147483651" r:id="rId8"/>
    <p:sldLayoutId id="2147483661" r:id="rId9"/>
  </p:sldLayoutIdLst>
  <p:timing>
    <p:tnLst>
      <p:par>
        <p:cTn id="1" dur="indefinite" restart="never" nodeType="tmRoot"/>
      </p:par>
    </p:tnLst>
  </p:timing>
  <p:txStyles>
    <p:titleStyle>
      <a:lvl1pPr algn="l" defTabSz="457200" rtl="0" eaLnBrk="1" latinLnBrk="0" hangingPunct="1">
        <a:lnSpc>
          <a:spcPts val="3600"/>
        </a:lnSpc>
        <a:spcBef>
          <a:spcPct val="0"/>
        </a:spcBef>
        <a:buNone/>
        <a:defRPr sz="3600" b="1" kern="1200">
          <a:solidFill>
            <a:schemeClr val="tx2"/>
          </a:solidFill>
          <a:latin typeface="+mj-lt"/>
          <a:ea typeface="+mj-ea"/>
          <a:cs typeface="+mj-cs"/>
        </a:defRPr>
      </a:lvl1pPr>
    </p:titleStyle>
    <p:bodyStyle>
      <a:lvl1pPr marL="0" indent="0" algn="l" defTabSz="457200" rtl="0" eaLnBrk="1" latinLnBrk="0" hangingPunct="1">
        <a:lnSpc>
          <a:spcPct val="100000"/>
        </a:lnSpc>
        <a:spcBef>
          <a:spcPct val="20000"/>
        </a:spcBef>
        <a:buFont typeface="Arial"/>
        <a:buNone/>
        <a:defRPr sz="3000" b="0" kern="1200" baseline="0">
          <a:solidFill>
            <a:schemeClr val="tx2"/>
          </a:solidFill>
          <a:latin typeface="+mn-lt"/>
          <a:ea typeface="+mn-ea"/>
          <a:cs typeface="+mn-cs"/>
        </a:defRPr>
      </a:lvl1pPr>
      <a:lvl2pPr marL="0" indent="0" algn="l" defTabSz="457200" rtl="0" eaLnBrk="1" latinLnBrk="0" hangingPunct="1">
        <a:lnSpc>
          <a:spcPct val="100000"/>
        </a:lnSpc>
        <a:spcBef>
          <a:spcPct val="20000"/>
        </a:spcBef>
        <a:buFont typeface="Arial"/>
        <a:buNone/>
        <a:defRPr sz="2600" b="0" kern="1200" baseline="0">
          <a:solidFill>
            <a:schemeClr val="tx1"/>
          </a:solidFill>
          <a:latin typeface="+mn-lt"/>
          <a:ea typeface="+mn-ea"/>
          <a:cs typeface="+mn-cs"/>
        </a:defRPr>
      </a:lvl2pPr>
      <a:lvl3pPr marL="523512" indent="-342900" algn="l" defTabSz="457200" rtl="0" eaLnBrk="1" latinLnBrk="0" hangingPunct="1">
        <a:lnSpc>
          <a:spcPct val="100000"/>
        </a:lnSpc>
        <a:spcBef>
          <a:spcPct val="20000"/>
        </a:spcBef>
        <a:buClr>
          <a:schemeClr val="accent6"/>
        </a:buClr>
        <a:buFont typeface="Wingdings" pitchFamily="2" charset="2"/>
        <a:buChar char="§"/>
        <a:defRPr sz="2400" b="0" kern="1200">
          <a:solidFill>
            <a:schemeClr val="tx1"/>
          </a:solidFill>
          <a:latin typeface="+mn-lt"/>
          <a:ea typeface="+mn-ea"/>
          <a:cs typeface="+mn-cs"/>
        </a:defRPr>
      </a:lvl3pPr>
      <a:lvl4pPr marL="720000" indent="-342900" algn="l" defTabSz="457200" rtl="0" eaLnBrk="1" latinLnBrk="0" hangingPunct="1">
        <a:lnSpc>
          <a:spcPct val="100000"/>
        </a:lnSpc>
        <a:spcBef>
          <a:spcPct val="20000"/>
        </a:spcBef>
        <a:buClr>
          <a:schemeClr val="bg1">
            <a:lumMod val="50000"/>
          </a:schemeClr>
        </a:buClr>
        <a:buFont typeface="Wingdings" pitchFamily="2" charset="2"/>
        <a:buChar char="§"/>
        <a:tabLst/>
        <a:defRPr lang="en-US" sz="2200" kern="1200" baseline="0" dirty="0" smtClean="0">
          <a:solidFill>
            <a:schemeClr val="tx1"/>
          </a:solidFill>
          <a:latin typeface="+mn-lt"/>
          <a:ea typeface="+mn-ea"/>
          <a:cs typeface="+mn-cs"/>
        </a:defRPr>
      </a:lvl4pPr>
      <a:lvl5pPr marL="0" indent="-342900" algn="l" defTabSz="457200" rtl="0" eaLnBrk="1" latinLnBrk="0" hangingPunct="1">
        <a:lnSpc>
          <a:spcPct val="100000"/>
        </a:lnSpc>
        <a:spcBef>
          <a:spcPct val="20000"/>
        </a:spcBef>
        <a:buClr>
          <a:schemeClr val="bg1">
            <a:lumMod val="50000"/>
          </a:schemeClr>
        </a:buClr>
        <a:buFont typeface="Wingdings" charset="2"/>
        <a:buNone/>
        <a:defRPr lang="en-US" sz="2000" kern="1200" baseline="0" dirty="0" smtClea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accessiq.org/news/features/2012/07/making-accessibility-part-of-culture-change-its-all-in-the-attitude"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paciellogroup.com/blog/2011/11/latest-aria-landmark-support-data/"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anada.ca/home.html"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paciellogroup.com/blog/misc/samples/aria/slider/doubleslider.html"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validator.w3.org/n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w3.org/TR/wai-aria-primer/" TargetMode="External"/><Relationship Id="rId2" Type="http://schemas.openxmlformats.org/officeDocument/2006/relationships/hyperlink" Target="http://www.w3.org/TR/wai-aria/" TargetMode="External"/><Relationship Id="rId1" Type="http://schemas.openxmlformats.org/officeDocument/2006/relationships/slideLayout" Target="../slideLayouts/slideLayout3.xml"/><Relationship Id="rId4" Type="http://schemas.openxmlformats.org/officeDocument/2006/relationships/hyperlink" Target="http://www.w3.org/TR/wai-aria-practic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dev.opera.com/articles/view/introduction-to-wai-aria/" TargetMode="External"/><Relationship Id="rId2" Type="http://schemas.openxmlformats.org/officeDocument/2006/relationships/hyperlink" Target="http://bit.ly/Qz3DHs" TargetMode="External"/><Relationship Id="rId1" Type="http://schemas.openxmlformats.org/officeDocument/2006/relationships/slideLayout" Target="../slideLayouts/slideLayout3.xml"/><Relationship Id="rId4" Type="http://schemas.openxmlformats.org/officeDocument/2006/relationships/hyperlink" Target="http://www.paciellogroup.com/blo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w3.org/TR/wai-aria-primer/"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w3.org/TR/wai-aria-primer/"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960441"/>
            <a:ext cx="7848000" cy="2304000"/>
          </a:xfrm>
        </p:spPr>
        <p:txBody>
          <a:bodyPr>
            <a:normAutofit/>
          </a:bodyPr>
          <a:lstStyle/>
          <a:p>
            <a:r>
              <a:rPr lang="en-AU" dirty="0"/>
              <a:t>Creating dynamic and </a:t>
            </a:r>
            <a:r>
              <a:rPr lang="en-AU" dirty="0" smtClean="0"/>
              <a:t>accessible </a:t>
            </a:r>
            <a:r>
              <a:rPr lang="en-AU" dirty="0"/>
              <a:t>content in Drupal 7 using WAI-ARIA</a:t>
            </a:r>
            <a:endParaRPr lang="en-US" dirty="0"/>
          </a:p>
        </p:txBody>
      </p:sp>
      <p:sp>
        <p:nvSpPr>
          <p:cNvPr id="3" name="Text Placeholder 2"/>
          <p:cNvSpPr>
            <a:spLocks noGrp="1"/>
          </p:cNvSpPr>
          <p:nvPr>
            <p:ph type="body" sz="quarter" idx="10"/>
          </p:nvPr>
        </p:nvSpPr>
        <p:spPr>
          <a:xfrm>
            <a:off x="539750" y="3245154"/>
            <a:ext cx="4495388" cy="1158678"/>
          </a:xfrm>
        </p:spPr>
        <p:txBody>
          <a:bodyPr/>
          <a:lstStyle/>
          <a:p>
            <a:pPr>
              <a:lnSpc>
                <a:spcPct val="100000"/>
              </a:lnSpc>
            </a:pPr>
            <a:r>
              <a:rPr lang="en-US" sz="2000" b="0" dirty="0" smtClean="0"/>
              <a:t>Sarah </a:t>
            </a:r>
            <a:r>
              <a:rPr lang="en-US" sz="2000" b="0" dirty="0" err="1" smtClean="0"/>
              <a:t>Pulis</a:t>
            </a:r>
            <a:r>
              <a:rPr lang="en-US" sz="2000" b="0" dirty="0" smtClean="0"/>
              <a:t> (@</a:t>
            </a:r>
            <a:r>
              <a:rPr lang="en-US" sz="2000" b="0" dirty="0" err="1" smtClean="0"/>
              <a:t>sarahtp</a:t>
            </a:r>
            <a:r>
              <a:rPr lang="en-US" sz="2000" b="0" dirty="0" smtClean="0"/>
              <a:t>)</a:t>
            </a:r>
            <a:endParaRPr lang="en-US" sz="2000" b="0" dirty="0"/>
          </a:p>
          <a:p>
            <a:pPr lvl="1">
              <a:lnSpc>
                <a:spcPct val="100000"/>
              </a:lnSpc>
            </a:pPr>
            <a:r>
              <a:rPr lang="en-US" sz="2000" dirty="0" smtClean="0"/>
              <a:t>Web Accessibility Evangelist</a:t>
            </a:r>
          </a:p>
        </p:txBody>
      </p:sp>
      <p:sp>
        <p:nvSpPr>
          <p:cNvPr id="4" name="Text Placeholder 2"/>
          <p:cNvSpPr txBox="1">
            <a:spLocks/>
          </p:cNvSpPr>
          <p:nvPr/>
        </p:nvSpPr>
        <p:spPr>
          <a:xfrm>
            <a:off x="539749" y="5196784"/>
            <a:ext cx="6625325" cy="1158678"/>
          </a:xfrm>
          <a:prstGeom prst="rect">
            <a:avLst/>
          </a:prstGeom>
        </p:spPr>
        <p:txBody>
          <a:bodyPr vert="horz" lIns="0" tIns="0" rIns="0" bIns="0" rtlCol="0" anchor="b" anchorCtr="0">
            <a:noAutofit/>
          </a:bodyPr>
          <a:lstStyle>
            <a:lvl1pPr marL="0" indent="0" algn="l" defTabSz="457200" rtl="0" eaLnBrk="1" latinLnBrk="0" hangingPunct="1">
              <a:lnSpc>
                <a:spcPts val="2000"/>
              </a:lnSpc>
              <a:spcBef>
                <a:spcPct val="20000"/>
              </a:spcBef>
              <a:buFont typeface="Arial"/>
              <a:buNone/>
              <a:defRPr sz="1600" b="1" kern="1200" baseline="0">
                <a:solidFill>
                  <a:schemeClr val="bg1"/>
                </a:solidFill>
                <a:latin typeface="+mn-lt"/>
                <a:ea typeface="+mn-ea"/>
                <a:cs typeface="+mn-cs"/>
              </a:defRPr>
            </a:lvl1pPr>
            <a:lvl2pPr marL="0" indent="0" algn="l" defTabSz="457200" rtl="0" eaLnBrk="1" latinLnBrk="0" hangingPunct="1">
              <a:lnSpc>
                <a:spcPts val="2000"/>
              </a:lnSpc>
              <a:spcBef>
                <a:spcPct val="20000"/>
              </a:spcBef>
              <a:buFont typeface="Arial"/>
              <a:buNone/>
              <a:defRPr sz="1600" b="0" kern="1200" baseline="0">
                <a:solidFill>
                  <a:schemeClr val="bg1"/>
                </a:solidFill>
                <a:latin typeface="+mn-lt"/>
                <a:ea typeface="+mn-ea"/>
                <a:cs typeface="+mn-cs"/>
              </a:defRPr>
            </a:lvl2pPr>
            <a:lvl3pPr marL="523512" indent="-342900" algn="l" defTabSz="457200" rtl="0" eaLnBrk="1" latinLnBrk="0" hangingPunct="1">
              <a:lnSpc>
                <a:spcPts val="2000"/>
              </a:lnSpc>
              <a:spcBef>
                <a:spcPct val="20000"/>
              </a:spcBef>
              <a:buClr>
                <a:schemeClr val="accent6"/>
              </a:buClr>
              <a:buFont typeface="Wingdings" pitchFamily="2" charset="2"/>
              <a:buChar char="§"/>
              <a:defRPr sz="1600" b="0" kern="1200">
                <a:solidFill>
                  <a:schemeClr val="bg1"/>
                </a:solidFill>
                <a:latin typeface="+mn-lt"/>
                <a:ea typeface="+mn-ea"/>
                <a:cs typeface="+mn-cs"/>
              </a:defRPr>
            </a:lvl3pPr>
            <a:lvl4pPr marL="720000" indent="-342900" algn="l" defTabSz="457200" rtl="0" eaLnBrk="1" latinLnBrk="0" hangingPunct="1">
              <a:lnSpc>
                <a:spcPts val="2000"/>
              </a:lnSpc>
              <a:spcBef>
                <a:spcPct val="20000"/>
              </a:spcBef>
              <a:buClr>
                <a:schemeClr val="bg1">
                  <a:lumMod val="50000"/>
                </a:schemeClr>
              </a:buClr>
              <a:buFont typeface="Wingdings" pitchFamily="2" charset="2"/>
              <a:buChar char="§"/>
              <a:tabLst/>
              <a:defRPr lang="en-US" sz="1600" kern="1200" baseline="0">
                <a:solidFill>
                  <a:schemeClr val="bg1"/>
                </a:solidFill>
                <a:latin typeface="+mn-lt"/>
                <a:ea typeface="+mn-ea"/>
                <a:cs typeface="+mn-cs"/>
              </a:defRPr>
            </a:lvl4pPr>
            <a:lvl5pPr marL="0" indent="-342900" algn="l" defTabSz="457200" rtl="0" eaLnBrk="1" latinLnBrk="0" hangingPunct="1">
              <a:lnSpc>
                <a:spcPts val="2000"/>
              </a:lnSpc>
              <a:spcBef>
                <a:spcPct val="20000"/>
              </a:spcBef>
              <a:buClr>
                <a:schemeClr val="bg1">
                  <a:lumMod val="50000"/>
                </a:schemeClr>
              </a:buClr>
              <a:buFont typeface="Wingdings" charset="2"/>
              <a:buNone/>
              <a:defRPr lang="en-US" sz="160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2000" b="0" dirty="0" err="1" smtClean="0"/>
              <a:t>DruaplCon</a:t>
            </a:r>
            <a:r>
              <a:rPr lang="en-AU" sz="2000" b="0" dirty="0" smtClean="0"/>
              <a:t> | Content Authoring | 7 February 2013</a:t>
            </a:r>
            <a:endParaRPr lang="en-AU" sz="20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Roles</a:t>
            </a:r>
            <a:endParaRPr lang="en-AU" dirty="0"/>
          </a:p>
        </p:txBody>
      </p:sp>
      <p:sp>
        <p:nvSpPr>
          <p:cNvPr id="3" name="Content Placeholder 2"/>
          <p:cNvSpPr>
            <a:spLocks noGrp="1"/>
          </p:cNvSpPr>
          <p:nvPr>
            <p:ph idx="1"/>
          </p:nvPr>
        </p:nvSpPr>
        <p:spPr>
          <a:xfrm>
            <a:off x="540000" y="3060001"/>
            <a:ext cx="7796478" cy="3166388"/>
          </a:xfrm>
        </p:spPr>
        <p:txBody>
          <a:bodyPr/>
          <a:lstStyle/>
          <a:p>
            <a:r>
              <a:rPr lang="en-AU" dirty="0" smtClean="0"/>
              <a:t>Describe the purpose of an object</a:t>
            </a:r>
          </a:p>
          <a:p>
            <a:pPr lvl="1">
              <a:spcBef>
                <a:spcPts val="2400"/>
              </a:spcBef>
            </a:pPr>
            <a:r>
              <a:rPr lang="en-AU" dirty="0" smtClean="0"/>
              <a:t>Abstract roles (general role concepts, not to be used)</a:t>
            </a:r>
          </a:p>
          <a:p>
            <a:pPr lvl="1"/>
            <a:r>
              <a:rPr lang="en-AU" dirty="0" smtClean="0"/>
              <a:t>Widget roles (user interface widgets)</a:t>
            </a:r>
          </a:p>
          <a:p>
            <a:pPr lvl="1"/>
            <a:r>
              <a:rPr lang="en-AU" dirty="0" smtClean="0"/>
              <a:t>Document structure roles (content structure)</a:t>
            </a:r>
          </a:p>
          <a:p>
            <a:pPr lvl="1"/>
            <a:r>
              <a:rPr lang="en-AU" dirty="0" smtClean="0"/>
              <a:t>Landmark roles (webpage structure)</a:t>
            </a:r>
            <a:endParaRPr lang="en-AU" dirty="0"/>
          </a:p>
        </p:txBody>
      </p:sp>
    </p:spTree>
    <p:extLst>
      <p:ext uri="{BB962C8B-B14F-4D97-AF65-F5344CB8AC3E}">
        <p14:creationId xmlns:p14="http://schemas.microsoft.com/office/powerpoint/2010/main" val="4219086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Widget roles</a:t>
            </a:r>
            <a:endParaRPr lang="en-AU" dirty="0"/>
          </a:p>
        </p:txBody>
      </p:sp>
      <p:sp>
        <p:nvSpPr>
          <p:cNvPr id="3" name="Content Placeholder 2"/>
          <p:cNvSpPr>
            <a:spLocks noGrp="1"/>
          </p:cNvSpPr>
          <p:nvPr>
            <p:ph idx="1"/>
          </p:nvPr>
        </p:nvSpPr>
        <p:spPr/>
        <p:txBody>
          <a:bodyPr>
            <a:normAutofit fontScale="92500" lnSpcReduction="10000"/>
          </a:bodyPr>
          <a:lstStyle/>
          <a:p>
            <a:r>
              <a:rPr lang="en-AU" b="1" dirty="0" smtClean="0">
                <a:solidFill>
                  <a:schemeClr val="tx1"/>
                </a:solidFill>
                <a:latin typeface="Courier New" pitchFamily="49" charset="0"/>
                <a:cs typeface="Courier New" pitchFamily="49" charset="0"/>
              </a:rPr>
              <a:t>alert, </a:t>
            </a:r>
            <a:r>
              <a:rPr lang="en-AU" b="1" dirty="0" err="1" smtClean="0">
                <a:solidFill>
                  <a:schemeClr val="tx1"/>
                </a:solidFill>
                <a:latin typeface="Courier New" pitchFamily="49" charset="0"/>
                <a:cs typeface="Courier New" pitchFamily="49" charset="0"/>
              </a:rPr>
              <a:t>alertdialog</a:t>
            </a:r>
            <a:r>
              <a:rPr lang="en-AU" b="1" dirty="0" smtClean="0">
                <a:solidFill>
                  <a:schemeClr val="tx1"/>
                </a:solidFill>
                <a:latin typeface="Courier New" pitchFamily="49" charset="0"/>
                <a:cs typeface="Courier New" pitchFamily="49" charset="0"/>
              </a:rPr>
              <a:t>, button, checkbox, dialog, </a:t>
            </a:r>
            <a:r>
              <a:rPr lang="en-AU" b="1" dirty="0" err="1" smtClean="0">
                <a:solidFill>
                  <a:schemeClr val="tx1"/>
                </a:solidFill>
                <a:latin typeface="Courier New" pitchFamily="49" charset="0"/>
                <a:cs typeface="Courier New" pitchFamily="49" charset="0"/>
              </a:rPr>
              <a:t>gridcell</a:t>
            </a:r>
            <a:r>
              <a:rPr lang="en-AU" b="1" dirty="0" smtClean="0">
                <a:solidFill>
                  <a:schemeClr val="tx1"/>
                </a:solidFill>
                <a:latin typeface="Courier New" pitchFamily="49" charset="0"/>
                <a:cs typeface="Courier New" pitchFamily="49" charset="0"/>
              </a:rPr>
              <a:t>, link, log, marquee, </a:t>
            </a:r>
            <a:r>
              <a:rPr lang="en-AU" b="1" dirty="0" err="1" smtClean="0">
                <a:solidFill>
                  <a:schemeClr val="tx1"/>
                </a:solidFill>
                <a:latin typeface="Courier New" pitchFamily="49" charset="0"/>
                <a:cs typeface="Courier New" pitchFamily="49" charset="0"/>
              </a:rPr>
              <a:t>menuitem</a:t>
            </a:r>
            <a:r>
              <a:rPr lang="en-AU" b="1" dirty="0" smtClean="0">
                <a:solidFill>
                  <a:schemeClr val="tx1"/>
                </a:solidFill>
                <a:latin typeface="Courier New" pitchFamily="49" charset="0"/>
                <a:cs typeface="Courier New" pitchFamily="49" charset="0"/>
              </a:rPr>
              <a:t>, </a:t>
            </a:r>
            <a:r>
              <a:rPr lang="en-AU" b="1" dirty="0" err="1" smtClean="0">
                <a:solidFill>
                  <a:schemeClr val="tx1"/>
                </a:solidFill>
                <a:latin typeface="Courier New" pitchFamily="49" charset="0"/>
                <a:cs typeface="Courier New" pitchFamily="49" charset="0"/>
              </a:rPr>
              <a:t>menuitemcheckbox</a:t>
            </a:r>
            <a:r>
              <a:rPr lang="en-AU" b="1" dirty="0" smtClean="0">
                <a:solidFill>
                  <a:schemeClr val="tx1"/>
                </a:solidFill>
                <a:latin typeface="Courier New" pitchFamily="49" charset="0"/>
                <a:cs typeface="Courier New" pitchFamily="49" charset="0"/>
              </a:rPr>
              <a:t>, </a:t>
            </a:r>
            <a:r>
              <a:rPr lang="en-AU" b="1" dirty="0" err="1" smtClean="0">
                <a:solidFill>
                  <a:schemeClr val="tx1"/>
                </a:solidFill>
                <a:latin typeface="Courier New" pitchFamily="49" charset="0"/>
                <a:cs typeface="Courier New" pitchFamily="49" charset="0"/>
              </a:rPr>
              <a:t>menuitemradio</a:t>
            </a:r>
            <a:r>
              <a:rPr lang="en-AU" b="1" dirty="0" smtClean="0">
                <a:solidFill>
                  <a:schemeClr val="tx1"/>
                </a:solidFill>
                <a:latin typeface="Courier New" pitchFamily="49" charset="0"/>
                <a:cs typeface="Courier New" pitchFamily="49" charset="0"/>
              </a:rPr>
              <a:t>, option, </a:t>
            </a:r>
            <a:r>
              <a:rPr lang="en-AU" b="1" dirty="0" err="1" smtClean="0">
                <a:solidFill>
                  <a:schemeClr val="tx1"/>
                </a:solidFill>
                <a:latin typeface="Courier New" pitchFamily="49" charset="0"/>
                <a:cs typeface="Courier New" pitchFamily="49" charset="0"/>
              </a:rPr>
              <a:t>progressbar</a:t>
            </a:r>
            <a:r>
              <a:rPr lang="en-AU" b="1" dirty="0" smtClean="0">
                <a:solidFill>
                  <a:schemeClr val="tx1"/>
                </a:solidFill>
                <a:latin typeface="Courier New" pitchFamily="49" charset="0"/>
                <a:cs typeface="Courier New" pitchFamily="49" charset="0"/>
              </a:rPr>
              <a:t>, radio,  scrollbar, slider, </a:t>
            </a:r>
            <a:r>
              <a:rPr lang="en-AU" b="1" dirty="0" err="1" smtClean="0">
                <a:solidFill>
                  <a:schemeClr val="tx1"/>
                </a:solidFill>
                <a:latin typeface="Courier New" pitchFamily="49" charset="0"/>
                <a:cs typeface="Courier New" pitchFamily="49" charset="0"/>
              </a:rPr>
              <a:t>spinbutton</a:t>
            </a:r>
            <a:r>
              <a:rPr lang="en-AU" b="1" dirty="0" smtClean="0">
                <a:solidFill>
                  <a:schemeClr val="tx1"/>
                </a:solidFill>
                <a:latin typeface="Courier New" pitchFamily="49" charset="0"/>
                <a:cs typeface="Courier New" pitchFamily="49" charset="0"/>
              </a:rPr>
              <a:t>, status, tab, </a:t>
            </a:r>
            <a:r>
              <a:rPr lang="en-AU" b="1" dirty="0" err="1" smtClean="0">
                <a:solidFill>
                  <a:schemeClr val="tx1"/>
                </a:solidFill>
                <a:latin typeface="Courier New" pitchFamily="49" charset="0"/>
                <a:cs typeface="Courier New" pitchFamily="49" charset="0"/>
              </a:rPr>
              <a:t>tabpanel</a:t>
            </a:r>
            <a:r>
              <a:rPr lang="en-AU" b="1" dirty="0" smtClean="0">
                <a:solidFill>
                  <a:schemeClr val="tx1"/>
                </a:solidFill>
                <a:latin typeface="Courier New" pitchFamily="49" charset="0"/>
                <a:cs typeface="Courier New" pitchFamily="49" charset="0"/>
              </a:rPr>
              <a:t>, textbox, timer, tooltip, </a:t>
            </a:r>
            <a:r>
              <a:rPr lang="en-AU" b="1" dirty="0" err="1" smtClean="0">
                <a:solidFill>
                  <a:schemeClr val="tx1"/>
                </a:solidFill>
                <a:latin typeface="Courier New" pitchFamily="49" charset="0"/>
                <a:cs typeface="Courier New" pitchFamily="49" charset="0"/>
              </a:rPr>
              <a:t>treeitem</a:t>
            </a:r>
            <a:endParaRPr lang="en-AU" b="1" dirty="0">
              <a:solidFill>
                <a:schemeClr val="tx1"/>
              </a:solidFill>
              <a:latin typeface="Courier New" pitchFamily="49" charset="0"/>
              <a:cs typeface="Courier New" pitchFamily="49" charset="0"/>
            </a:endParaRPr>
          </a:p>
        </p:txBody>
      </p:sp>
    </p:spTree>
    <p:extLst>
      <p:ext uri="{BB962C8B-B14F-4D97-AF65-F5344CB8AC3E}">
        <p14:creationId xmlns:p14="http://schemas.microsoft.com/office/powerpoint/2010/main" val="3170852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Document structure roles</a:t>
            </a:r>
            <a:endParaRPr lang="en-AU" dirty="0"/>
          </a:p>
        </p:txBody>
      </p:sp>
      <p:sp>
        <p:nvSpPr>
          <p:cNvPr id="3" name="Content Placeholder 2"/>
          <p:cNvSpPr>
            <a:spLocks noGrp="1"/>
          </p:cNvSpPr>
          <p:nvPr>
            <p:ph idx="1"/>
          </p:nvPr>
        </p:nvSpPr>
        <p:spPr/>
        <p:txBody>
          <a:bodyPr>
            <a:normAutofit/>
          </a:bodyPr>
          <a:lstStyle/>
          <a:p>
            <a:r>
              <a:rPr lang="en-AU" b="1" dirty="0" smtClean="0">
                <a:solidFill>
                  <a:schemeClr val="tx1"/>
                </a:solidFill>
                <a:latin typeface="Courier New" pitchFamily="49" charset="0"/>
                <a:cs typeface="Courier New" pitchFamily="49" charset="0"/>
              </a:rPr>
              <a:t>article, </a:t>
            </a:r>
            <a:r>
              <a:rPr lang="en-AU" b="1" dirty="0" err="1" smtClean="0">
                <a:solidFill>
                  <a:schemeClr val="tx1"/>
                </a:solidFill>
                <a:latin typeface="Courier New" pitchFamily="49" charset="0"/>
                <a:cs typeface="Courier New" pitchFamily="49" charset="0"/>
              </a:rPr>
              <a:t>columnheader</a:t>
            </a:r>
            <a:r>
              <a:rPr lang="en-AU" b="1" dirty="0" smtClean="0">
                <a:solidFill>
                  <a:schemeClr val="tx1"/>
                </a:solidFill>
                <a:latin typeface="Courier New" pitchFamily="49" charset="0"/>
                <a:cs typeface="Courier New" pitchFamily="49" charset="0"/>
              </a:rPr>
              <a:t>, definition, directory, document, group, heading, </a:t>
            </a:r>
            <a:r>
              <a:rPr lang="en-AU" b="1" dirty="0" err="1" smtClean="0">
                <a:solidFill>
                  <a:schemeClr val="tx1"/>
                </a:solidFill>
                <a:latin typeface="Courier New" pitchFamily="49" charset="0"/>
                <a:cs typeface="Courier New" pitchFamily="49" charset="0"/>
              </a:rPr>
              <a:t>img</a:t>
            </a:r>
            <a:r>
              <a:rPr lang="en-AU" b="1" dirty="0" smtClean="0">
                <a:solidFill>
                  <a:schemeClr val="tx1"/>
                </a:solidFill>
                <a:latin typeface="Courier New" pitchFamily="49" charset="0"/>
                <a:cs typeface="Courier New" pitchFamily="49" charset="0"/>
              </a:rPr>
              <a:t>, list, </a:t>
            </a:r>
            <a:r>
              <a:rPr lang="en-AU" b="1" dirty="0" err="1" smtClean="0">
                <a:solidFill>
                  <a:schemeClr val="tx1"/>
                </a:solidFill>
                <a:latin typeface="Courier New" pitchFamily="49" charset="0"/>
                <a:cs typeface="Courier New" pitchFamily="49" charset="0"/>
              </a:rPr>
              <a:t>listitem</a:t>
            </a:r>
            <a:r>
              <a:rPr lang="en-AU" b="1" dirty="0" smtClean="0">
                <a:solidFill>
                  <a:schemeClr val="tx1"/>
                </a:solidFill>
                <a:latin typeface="Courier New" pitchFamily="49" charset="0"/>
                <a:cs typeface="Courier New" pitchFamily="49" charset="0"/>
              </a:rPr>
              <a:t>, math, note, presentation, region, row, </a:t>
            </a:r>
            <a:r>
              <a:rPr lang="en-AU" b="1" dirty="0" err="1" smtClean="0">
                <a:solidFill>
                  <a:schemeClr val="tx1"/>
                </a:solidFill>
                <a:latin typeface="Courier New" pitchFamily="49" charset="0"/>
                <a:cs typeface="Courier New" pitchFamily="49" charset="0"/>
              </a:rPr>
              <a:t>rowheader</a:t>
            </a:r>
            <a:r>
              <a:rPr lang="en-AU" b="1" dirty="0" smtClean="0">
                <a:solidFill>
                  <a:schemeClr val="tx1"/>
                </a:solidFill>
                <a:latin typeface="Courier New" pitchFamily="49" charset="0"/>
                <a:cs typeface="Courier New" pitchFamily="49" charset="0"/>
              </a:rPr>
              <a:t>, separator, toolbar</a:t>
            </a:r>
            <a:endParaRPr lang="en-AU" b="1" dirty="0">
              <a:solidFill>
                <a:schemeClr val="tx1"/>
              </a:solidFill>
              <a:latin typeface="Courier New" pitchFamily="49" charset="0"/>
              <a:cs typeface="Courier New" pitchFamily="49" charset="0"/>
            </a:endParaRPr>
          </a:p>
        </p:txBody>
      </p:sp>
    </p:spTree>
    <p:extLst>
      <p:ext uri="{BB962C8B-B14F-4D97-AF65-F5344CB8AC3E}">
        <p14:creationId xmlns:p14="http://schemas.microsoft.com/office/powerpoint/2010/main" val="3809285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Landmark roles</a:t>
            </a:r>
            <a:endParaRPr lang="en-AU" dirty="0"/>
          </a:p>
        </p:txBody>
      </p:sp>
      <p:sp>
        <p:nvSpPr>
          <p:cNvPr id="3" name="Content Placeholder 2"/>
          <p:cNvSpPr>
            <a:spLocks noGrp="1"/>
          </p:cNvSpPr>
          <p:nvPr>
            <p:ph idx="1"/>
          </p:nvPr>
        </p:nvSpPr>
        <p:spPr/>
        <p:txBody>
          <a:bodyPr>
            <a:normAutofit/>
          </a:bodyPr>
          <a:lstStyle/>
          <a:p>
            <a:r>
              <a:rPr lang="en-AU" b="1" dirty="0" smtClean="0">
                <a:solidFill>
                  <a:schemeClr val="tx1"/>
                </a:solidFill>
                <a:latin typeface="Courier New" pitchFamily="49" charset="0"/>
                <a:cs typeface="Courier New" pitchFamily="49" charset="0"/>
              </a:rPr>
              <a:t>application, banner, complementary, </a:t>
            </a:r>
            <a:r>
              <a:rPr lang="en-AU" b="1" dirty="0" err="1" smtClean="0">
                <a:solidFill>
                  <a:schemeClr val="tx1"/>
                </a:solidFill>
                <a:latin typeface="Courier New" pitchFamily="49" charset="0"/>
                <a:cs typeface="Courier New" pitchFamily="49" charset="0"/>
              </a:rPr>
              <a:t>contentinfo</a:t>
            </a:r>
            <a:r>
              <a:rPr lang="en-AU" b="1" dirty="0" smtClean="0">
                <a:solidFill>
                  <a:schemeClr val="tx1"/>
                </a:solidFill>
                <a:latin typeface="Courier New" pitchFamily="49" charset="0"/>
                <a:cs typeface="Courier New" pitchFamily="49" charset="0"/>
              </a:rPr>
              <a:t>, form, main, navigation, search</a:t>
            </a:r>
            <a:endParaRPr lang="en-AU" b="1" dirty="0">
              <a:solidFill>
                <a:schemeClr val="tx1"/>
              </a:solidFill>
              <a:latin typeface="Courier New" pitchFamily="49" charset="0"/>
              <a:cs typeface="Courier New" pitchFamily="49" charset="0"/>
            </a:endParaRPr>
          </a:p>
        </p:txBody>
      </p:sp>
    </p:spTree>
    <p:extLst>
      <p:ext uri="{BB962C8B-B14F-4D97-AF65-F5344CB8AC3E}">
        <p14:creationId xmlns:p14="http://schemas.microsoft.com/office/powerpoint/2010/main" val="3500822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States and properties</a:t>
            </a:r>
            <a:endParaRPr lang="en-AU" dirty="0"/>
          </a:p>
        </p:txBody>
      </p:sp>
      <p:sp>
        <p:nvSpPr>
          <p:cNvPr id="3" name="Content Placeholder 2"/>
          <p:cNvSpPr>
            <a:spLocks noGrp="1"/>
          </p:cNvSpPr>
          <p:nvPr>
            <p:ph idx="1"/>
          </p:nvPr>
        </p:nvSpPr>
        <p:spPr>
          <a:xfrm>
            <a:off x="540000" y="3060001"/>
            <a:ext cx="7976203" cy="3166388"/>
          </a:xfrm>
        </p:spPr>
        <p:txBody>
          <a:bodyPr/>
          <a:lstStyle/>
          <a:p>
            <a:r>
              <a:rPr lang="en-AU" dirty="0" smtClean="0"/>
              <a:t>Provide specific information about an object</a:t>
            </a:r>
          </a:p>
          <a:p>
            <a:r>
              <a:rPr lang="en-AU" dirty="0" smtClean="0"/>
              <a:t>Define the nature of a role</a:t>
            </a:r>
          </a:p>
          <a:p>
            <a:pPr lvl="1"/>
            <a:r>
              <a:rPr lang="en-AU" dirty="0" smtClean="0"/>
              <a:t>Widget </a:t>
            </a:r>
            <a:r>
              <a:rPr lang="en-AU" dirty="0"/>
              <a:t>Attributes</a:t>
            </a:r>
          </a:p>
          <a:p>
            <a:pPr lvl="1"/>
            <a:r>
              <a:rPr lang="en-AU" dirty="0"/>
              <a:t>Live Region Attributes</a:t>
            </a:r>
          </a:p>
          <a:p>
            <a:pPr lvl="1"/>
            <a:r>
              <a:rPr lang="en-AU" dirty="0"/>
              <a:t>Drag-and-Drop Attributes</a:t>
            </a:r>
          </a:p>
          <a:p>
            <a:pPr lvl="1"/>
            <a:r>
              <a:rPr lang="en-AU" dirty="0"/>
              <a:t>Relationship Attributes</a:t>
            </a:r>
          </a:p>
          <a:p>
            <a:endParaRPr lang="en-AU" dirty="0"/>
          </a:p>
        </p:txBody>
      </p:sp>
    </p:spTree>
    <p:extLst>
      <p:ext uri="{BB962C8B-B14F-4D97-AF65-F5344CB8AC3E}">
        <p14:creationId xmlns:p14="http://schemas.microsoft.com/office/powerpoint/2010/main" val="3875621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States</a:t>
            </a:r>
            <a:endParaRPr lang="en-AU" dirty="0"/>
          </a:p>
        </p:txBody>
      </p:sp>
      <p:sp>
        <p:nvSpPr>
          <p:cNvPr id="3" name="Content Placeholder 2"/>
          <p:cNvSpPr>
            <a:spLocks noGrp="1"/>
          </p:cNvSpPr>
          <p:nvPr>
            <p:ph idx="1"/>
          </p:nvPr>
        </p:nvSpPr>
        <p:spPr/>
        <p:txBody>
          <a:bodyPr>
            <a:normAutofit/>
          </a:bodyPr>
          <a:lstStyle/>
          <a:p>
            <a:r>
              <a:rPr lang="en-AU" dirty="0" smtClean="0"/>
              <a:t>Describe the dynamic properties of an object that may change in response to a user action, or automated process</a:t>
            </a:r>
          </a:p>
          <a:p>
            <a:r>
              <a:rPr lang="en-AU" dirty="0" smtClean="0"/>
              <a:t>For example:</a:t>
            </a:r>
          </a:p>
          <a:p>
            <a:pPr lvl="1"/>
            <a:r>
              <a:rPr lang="en-AU" b="1" dirty="0" smtClean="0">
                <a:latin typeface="Courier New" pitchFamily="49" charset="0"/>
                <a:cs typeface="Courier New" pitchFamily="49" charset="0"/>
              </a:rPr>
              <a:t>aria-checked, aria-disabled</a:t>
            </a:r>
          </a:p>
          <a:p>
            <a:pPr lvl="1"/>
            <a:r>
              <a:rPr lang="en-AU" b="1" dirty="0">
                <a:latin typeface="Courier New" pitchFamily="49" charset="0"/>
                <a:cs typeface="Courier New" pitchFamily="49" charset="0"/>
              </a:rPr>
              <a:t>aria-expanded, aria-invalid</a:t>
            </a:r>
            <a:endParaRPr lang="en-AU" b="1" dirty="0" smtClean="0">
              <a:latin typeface="Courier New" pitchFamily="49" charset="0"/>
              <a:cs typeface="Courier New" pitchFamily="49" charset="0"/>
            </a:endParaRPr>
          </a:p>
          <a:p>
            <a:pPr lvl="1"/>
            <a:endParaRPr lang="en-AU" b="1" dirty="0" smtClean="0">
              <a:latin typeface="Courier New" pitchFamily="49" charset="0"/>
              <a:cs typeface="Courier New" pitchFamily="49" charset="0"/>
            </a:endParaRPr>
          </a:p>
        </p:txBody>
      </p:sp>
    </p:spTree>
    <p:extLst>
      <p:ext uri="{BB962C8B-B14F-4D97-AF65-F5344CB8AC3E}">
        <p14:creationId xmlns:p14="http://schemas.microsoft.com/office/powerpoint/2010/main" val="666751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Properties</a:t>
            </a:r>
            <a:endParaRPr lang="en-AU" dirty="0"/>
          </a:p>
        </p:txBody>
      </p:sp>
      <p:sp>
        <p:nvSpPr>
          <p:cNvPr id="3" name="Content Placeholder 2"/>
          <p:cNvSpPr>
            <a:spLocks noGrp="1"/>
          </p:cNvSpPr>
          <p:nvPr>
            <p:ph idx="1"/>
          </p:nvPr>
        </p:nvSpPr>
        <p:spPr/>
        <p:txBody>
          <a:bodyPr/>
          <a:lstStyle/>
          <a:p>
            <a:r>
              <a:rPr lang="en-AU" dirty="0" smtClean="0"/>
              <a:t>Describe the nature of an object, or a data value associated with the object</a:t>
            </a:r>
          </a:p>
          <a:p>
            <a:r>
              <a:rPr lang="en-AU" dirty="0" smtClean="0"/>
              <a:t>For example:</a:t>
            </a:r>
          </a:p>
          <a:p>
            <a:pPr lvl="1"/>
            <a:r>
              <a:rPr lang="en-AU" b="1" dirty="0" smtClean="0">
                <a:latin typeface="Courier New" pitchFamily="49" charset="0"/>
                <a:cs typeface="Courier New" pitchFamily="49" charset="0"/>
              </a:rPr>
              <a:t>aria-label, aria-</a:t>
            </a:r>
            <a:r>
              <a:rPr lang="en-AU" b="1" dirty="0" err="1" smtClean="0">
                <a:latin typeface="Courier New" pitchFamily="49" charset="0"/>
                <a:cs typeface="Courier New" pitchFamily="49" charset="0"/>
              </a:rPr>
              <a:t>labelledby</a:t>
            </a:r>
            <a:endParaRPr lang="en-AU" b="1" dirty="0" smtClean="0">
              <a:latin typeface="Courier New" pitchFamily="49" charset="0"/>
              <a:cs typeface="Courier New" pitchFamily="49" charset="0"/>
            </a:endParaRPr>
          </a:p>
          <a:p>
            <a:pPr lvl="1"/>
            <a:r>
              <a:rPr lang="en-AU" b="1" dirty="0" smtClean="0">
                <a:latin typeface="Courier New" pitchFamily="49" charset="0"/>
                <a:cs typeface="Courier New" pitchFamily="49" charset="0"/>
              </a:rPr>
              <a:t>aria-live, aria-</a:t>
            </a:r>
            <a:r>
              <a:rPr lang="en-AU" b="1" dirty="0" err="1" smtClean="0">
                <a:latin typeface="Courier New" pitchFamily="49" charset="0"/>
                <a:cs typeface="Courier New" pitchFamily="49" charset="0"/>
              </a:rPr>
              <a:t>multiselectable</a:t>
            </a:r>
            <a:r>
              <a:rPr lang="en-AU" b="1" dirty="0" smtClean="0">
                <a:latin typeface="Courier New" pitchFamily="49" charset="0"/>
                <a:cs typeface="Courier New" pitchFamily="49" charset="0"/>
              </a:rPr>
              <a:t>, aria-</a:t>
            </a:r>
            <a:r>
              <a:rPr lang="en-AU" b="1" dirty="0" err="1" smtClean="0">
                <a:latin typeface="Courier New" pitchFamily="49" charset="0"/>
                <a:cs typeface="Courier New" pitchFamily="49" charset="0"/>
              </a:rPr>
              <a:t>readonly</a:t>
            </a:r>
            <a:endParaRPr lang="en-AU" b="1" dirty="0">
              <a:latin typeface="Courier New" pitchFamily="49" charset="0"/>
              <a:cs typeface="Courier New" pitchFamily="49" charset="0"/>
            </a:endParaRPr>
          </a:p>
        </p:txBody>
      </p:sp>
    </p:spTree>
    <p:extLst>
      <p:ext uri="{BB962C8B-B14F-4D97-AF65-F5344CB8AC3E}">
        <p14:creationId xmlns:p14="http://schemas.microsoft.com/office/powerpoint/2010/main" val="1331842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Keyboard access</a:t>
            </a:r>
            <a:endParaRPr lang="en-AU" dirty="0"/>
          </a:p>
        </p:txBody>
      </p:sp>
      <p:sp>
        <p:nvSpPr>
          <p:cNvPr id="3" name="Content Placeholder 2"/>
          <p:cNvSpPr>
            <a:spLocks noGrp="1"/>
          </p:cNvSpPr>
          <p:nvPr>
            <p:ph idx="1"/>
          </p:nvPr>
        </p:nvSpPr>
        <p:spPr/>
        <p:txBody>
          <a:bodyPr/>
          <a:lstStyle/>
          <a:p>
            <a:r>
              <a:rPr lang="en-AU" dirty="0"/>
              <a:t>Assign </a:t>
            </a:r>
            <a:r>
              <a:rPr lang="en-AU" dirty="0" err="1"/>
              <a:t>tabindex</a:t>
            </a:r>
            <a:r>
              <a:rPr lang="en-AU" dirty="0"/>
              <a:t> (</a:t>
            </a:r>
            <a:r>
              <a:rPr lang="en-AU" dirty="0" err="1"/>
              <a:t>includingtabindex</a:t>
            </a:r>
            <a:r>
              <a:rPr lang="en-AU" dirty="0"/>
              <a:t>=-1) to any element for greater keyboard control</a:t>
            </a:r>
          </a:p>
        </p:txBody>
      </p:sp>
    </p:spTree>
    <p:extLst>
      <p:ext uri="{BB962C8B-B14F-4D97-AF65-F5344CB8AC3E}">
        <p14:creationId xmlns:p14="http://schemas.microsoft.com/office/powerpoint/2010/main" val="3489213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14000"/>
              </a:lnSpc>
            </a:pPr>
            <a:r>
              <a:rPr lang="en-AU" dirty="0" smtClean="0"/>
              <a:t>WAI-ARIA for page structure</a:t>
            </a:r>
            <a:endParaRPr lang="en-AU" sz="2200" dirty="0">
              <a:latin typeface="Courier New" pitchFamily="49" charset="0"/>
              <a:cs typeface="Courier New" pitchFamily="49" charset="0"/>
            </a:endParaRPr>
          </a:p>
        </p:txBody>
      </p:sp>
    </p:spTree>
    <p:extLst>
      <p:ext uri="{BB962C8B-B14F-4D97-AF65-F5344CB8AC3E}">
        <p14:creationId xmlns:p14="http://schemas.microsoft.com/office/powerpoint/2010/main" val="3986944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550410"/>
            <a:ext cx="93249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2718770"/>
            <a:ext cx="9372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1571"/>
          <a:stretch/>
        </p:blipFill>
        <p:spPr bwMode="auto">
          <a:xfrm>
            <a:off x="252413" y="3905931"/>
            <a:ext cx="9363075" cy="176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63" y="5076825"/>
            <a:ext cx="93535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39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450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About me</a:t>
            </a:r>
            <a:endParaRPr lang="en-AU" dirty="0"/>
          </a:p>
        </p:txBody>
      </p:sp>
      <p:sp>
        <p:nvSpPr>
          <p:cNvPr id="3" name="Content Placeholder 2"/>
          <p:cNvSpPr>
            <a:spLocks noGrp="1"/>
          </p:cNvSpPr>
          <p:nvPr>
            <p:ph idx="1"/>
          </p:nvPr>
        </p:nvSpPr>
        <p:spPr/>
        <p:txBody>
          <a:bodyPr/>
          <a:lstStyle/>
          <a:p>
            <a:pPr marL="514350" indent="-514350">
              <a:buAutoNum type="arabicPlain" startAt="2002"/>
            </a:pPr>
            <a:r>
              <a:rPr lang="en-AU" dirty="0"/>
              <a:t>	</a:t>
            </a:r>
            <a:r>
              <a:rPr lang="en-AU" dirty="0" smtClean="0"/>
              <a:t>	Ignorant</a:t>
            </a:r>
          </a:p>
          <a:p>
            <a:r>
              <a:rPr lang="en-AU" dirty="0" smtClean="0"/>
              <a:t>2002+	Educated and aware</a:t>
            </a:r>
          </a:p>
          <a:p>
            <a:pPr marL="514350" indent="-514350">
              <a:buAutoNum type="arabicPlain" startAt="2010"/>
            </a:pPr>
            <a:r>
              <a:rPr lang="en-AU" dirty="0" smtClean="0"/>
              <a:t>		Commitment</a:t>
            </a:r>
          </a:p>
          <a:p>
            <a:r>
              <a:rPr lang="en-AU" dirty="0" smtClean="0"/>
              <a:t>2012		Champion</a:t>
            </a:r>
          </a:p>
        </p:txBody>
      </p:sp>
      <p:pic>
        <p:nvPicPr>
          <p:cNvPr id="5122" name="Picture 2" descr="http://www.accessiq.org/sites/default/files/ignorance-apathy-denial_550x290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261" y="1605075"/>
            <a:ext cx="2263930" cy="11937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ccessiq.org/sites/default/files/bargaining-educated-committed_600x3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4324" y="1542291"/>
            <a:ext cx="2328138" cy="13192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accessiq.org/sites/default/files/champion_260x2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324" y="2977490"/>
            <a:ext cx="2385936" cy="261535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39999" y="5903223"/>
            <a:ext cx="9108967" cy="646331"/>
          </a:xfrm>
          <a:prstGeom prst="rect">
            <a:avLst/>
          </a:prstGeom>
          <a:noFill/>
        </p:spPr>
        <p:txBody>
          <a:bodyPr wrap="square" rtlCol="0">
            <a:spAutoFit/>
          </a:bodyPr>
          <a:lstStyle/>
          <a:p>
            <a:pPr algn="r"/>
            <a:r>
              <a:rPr lang="en-AU" dirty="0"/>
              <a:t>Read about </a:t>
            </a:r>
            <a:r>
              <a:rPr lang="en-AU" dirty="0">
                <a:hlinkClick r:id="rId6"/>
              </a:rPr>
              <a:t>Making accessibility part of culture change: it's all in the </a:t>
            </a:r>
            <a:r>
              <a:rPr lang="en-AU" dirty="0" smtClean="0">
                <a:hlinkClick r:id="rId6"/>
              </a:rPr>
              <a:t>attitude </a:t>
            </a:r>
            <a:r>
              <a:rPr lang="en-AU" dirty="0" smtClean="0"/>
              <a:t/>
            </a:r>
            <a:br>
              <a:rPr lang="en-AU" dirty="0" smtClean="0"/>
            </a:br>
            <a:r>
              <a:rPr lang="en-AU" dirty="0" smtClean="0"/>
              <a:t>on Access iQ™. Image credit: Ruth Ellison and Kim </a:t>
            </a:r>
            <a:r>
              <a:rPr lang="en-AU" dirty="0" err="1" smtClean="0"/>
              <a:t>Chatterjee</a:t>
            </a:r>
            <a:endParaRPr lang="en-AU" dirty="0"/>
          </a:p>
        </p:txBody>
      </p:sp>
    </p:spTree>
    <p:extLst>
      <p:ext uri="{BB962C8B-B14F-4D97-AF65-F5344CB8AC3E}">
        <p14:creationId xmlns:p14="http://schemas.microsoft.com/office/powerpoint/2010/main" val="3335322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930504" y="3060001"/>
            <a:ext cx="4356000" cy="3166388"/>
          </a:xfrm>
          <a:prstGeom prst="rect">
            <a:avLst/>
          </a:prstGeom>
        </p:spPr>
        <p:txBody>
          <a:bodyPr vert="horz" lIns="0" tIns="0" rIns="0" bIns="0" rtlCol="0">
            <a:normAutofit/>
          </a:bodyPr>
          <a:lstStyle>
            <a:lvl1pPr marL="0" indent="0" algn="l" defTabSz="457200" rtl="0" eaLnBrk="1" latinLnBrk="0" hangingPunct="1">
              <a:lnSpc>
                <a:spcPct val="100000"/>
              </a:lnSpc>
              <a:spcBef>
                <a:spcPct val="20000"/>
              </a:spcBef>
              <a:buFont typeface="Arial"/>
              <a:buNone/>
              <a:defRPr sz="3000" b="0" kern="1200" baseline="0">
                <a:solidFill>
                  <a:schemeClr val="tx2"/>
                </a:solidFill>
                <a:latin typeface="+mn-lt"/>
                <a:ea typeface="+mn-ea"/>
                <a:cs typeface="+mn-cs"/>
              </a:defRPr>
            </a:lvl1pPr>
            <a:lvl2pPr marL="0" indent="0" algn="l" defTabSz="457200" rtl="0" eaLnBrk="1" latinLnBrk="0" hangingPunct="1">
              <a:lnSpc>
                <a:spcPct val="100000"/>
              </a:lnSpc>
              <a:spcBef>
                <a:spcPct val="20000"/>
              </a:spcBef>
              <a:buFont typeface="Arial"/>
              <a:buNone/>
              <a:defRPr sz="2600" b="0" kern="1200" baseline="0">
                <a:solidFill>
                  <a:schemeClr val="tx1"/>
                </a:solidFill>
                <a:latin typeface="+mn-lt"/>
                <a:ea typeface="+mn-ea"/>
                <a:cs typeface="+mn-cs"/>
              </a:defRPr>
            </a:lvl2pPr>
            <a:lvl3pPr marL="522000" indent="-342900" algn="l" defTabSz="457200" rtl="0" eaLnBrk="1" latinLnBrk="0" hangingPunct="1">
              <a:lnSpc>
                <a:spcPct val="100000"/>
              </a:lnSpc>
              <a:spcBef>
                <a:spcPct val="20000"/>
              </a:spcBef>
              <a:buClr>
                <a:schemeClr val="accent6"/>
              </a:buClr>
              <a:buFont typeface="Wingdings" pitchFamily="2" charset="2"/>
              <a:buChar char="§"/>
              <a:defRPr sz="2400" b="0" kern="1200">
                <a:solidFill>
                  <a:schemeClr val="tx1"/>
                </a:solidFill>
                <a:latin typeface="+mn-lt"/>
                <a:ea typeface="+mn-ea"/>
                <a:cs typeface="+mn-cs"/>
              </a:defRPr>
            </a:lvl3pPr>
            <a:lvl4pPr marL="720000" indent="-342000" algn="l" defTabSz="457200" rtl="0" eaLnBrk="1" latinLnBrk="0" hangingPunct="1">
              <a:lnSpc>
                <a:spcPct val="100000"/>
              </a:lnSpc>
              <a:spcBef>
                <a:spcPct val="20000"/>
              </a:spcBef>
              <a:buClr>
                <a:schemeClr val="bg1">
                  <a:lumMod val="50000"/>
                </a:schemeClr>
              </a:buClr>
              <a:buFont typeface="Wingdings" charset="2"/>
              <a:buChar char="§"/>
              <a:tabLst/>
              <a:defRPr lang="en-US" sz="2200" kern="1200" baseline="0">
                <a:solidFill>
                  <a:schemeClr val="tx1"/>
                </a:solidFill>
                <a:latin typeface="+mn-lt"/>
                <a:ea typeface="+mn-ea"/>
                <a:cs typeface="+mn-cs"/>
              </a:defRPr>
            </a:lvl4pPr>
            <a:lvl5pPr marL="0" indent="0" algn="l" defTabSz="457200" rtl="0" eaLnBrk="1" latinLnBrk="0" hangingPunct="1">
              <a:lnSpc>
                <a:spcPct val="100000"/>
              </a:lnSpc>
              <a:spcBef>
                <a:spcPct val="20000"/>
              </a:spcBef>
              <a:buClr>
                <a:schemeClr val="bg1">
                  <a:lumMod val="50000"/>
                </a:schemeClr>
              </a:buClr>
              <a:buFont typeface="Wingdings" charset="2"/>
              <a:buNone/>
              <a:tabLst/>
              <a:defRPr lang="en-US"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grpSp>
        <p:nvGrpSpPr>
          <p:cNvPr id="6" name="Canvas 1"/>
          <p:cNvGrpSpPr/>
          <p:nvPr/>
        </p:nvGrpSpPr>
        <p:grpSpPr>
          <a:xfrm>
            <a:off x="611212" y="1591293"/>
            <a:ext cx="8372558" cy="4809135"/>
            <a:chOff x="0" y="0"/>
            <a:chExt cx="5962650" cy="3848100"/>
          </a:xfrm>
        </p:grpSpPr>
        <p:sp>
          <p:nvSpPr>
            <p:cNvPr id="7" name="Rectangle 6"/>
            <p:cNvSpPr/>
            <p:nvPr/>
          </p:nvSpPr>
          <p:spPr>
            <a:xfrm>
              <a:off x="0" y="0"/>
              <a:ext cx="5962650" cy="3848100"/>
            </a:xfrm>
            <a:prstGeom prst="rect">
              <a:avLst/>
            </a:prstGeom>
            <a:solidFill>
              <a:schemeClr val="accent1">
                <a:lumMod val="20000"/>
                <a:lumOff val="80000"/>
              </a:schemeClr>
            </a:solidFill>
          </p:spPr>
        </p:sp>
        <p:sp>
          <p:nvSpPr>
            <p:cNvPr id="8" name="Rounded Rectangle 7"/>
            <p:cNvSpPr/>
            <p:nvPr/>
          </p:nvSpPr>
          <p:spPr>
            <a:xfrm>
              <a:off x="161925" y="161925"/>
              <a:ext cx="5648325" cy="85725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600"/>
                </a:spcBef>
                <a:spcAft>
                  <a:spcPts val="600"/>
                </a:spcAft>
              </a:pPr>
              <a:r>
                <a:rPr lang="en-US" sz="2000" b="1" dirty="0">
                  <a:effectLst/>
                  <a:latin typeface="Courier New"/>
                  <a:ea typeface="Arial"/>
                  <a:cs typeface="Times New Roman"/>
                </a:rPr>
                <a:t>&lt;div </a:t>
              </a:r>
              <a:r>
                <a:rPr lang="en-US" sz="2000" b="1" dirty="0" smtClean="0">
                  <a:effectLst/>
                  <a:latin typeface="Courier New"/>
                  <a:ea typeface="Arial"/>
                  <a:cs typeface="Times New Roman"/>
                </a:rPr>
                <a:t>role</a:t>
              </a:r>
              <a:r>
                <a:rPr lang="en-US" sz="2000" b="1" dirty="0">
                  <a:effectLst/>
                  <a:latin typeface="Courier New"/>
                  <a:ea typeface="Arial"/>
                  <a:cs typeface="Times New Roman"/>
                </a:rPr>
                <a:t>=”banner”&gt;</a:t>
              </a:r>
              <a:endParaRPr lang="en-AU" sz="2000" b="1" dirty="0">
                <a:effectLst/>
                <a:ea typeface="Arial"/>
                <a:cs typeface="Times New Roman"/>
              </a:endParaRPr>
            </a:p>
          </p:txBody>
        </p:sp>
        <p:sp>
          <p:nvSpPr>
            <p:cNvPr id="9" name="Rounded Rectangle 8"/>
            <p:cNvSpPr/>
            <p:nvPr/>
          </p:nvSpPr>
          <p:spPr>
            <a:xfrm>
              <a:off x="3226685" y="571500"/>
              <a:ext cx="2412117" cy="314326"/>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600"/>
                </a:spcBef>
                <a:spcAft>
                  <a:spcPts val="600"/>
                </a:spcAft>
              </a:pPr>
              <a:r>
                <a:rPr lang="en-US" sz="2000" b="1" dirty="0" smtClean="0">
                  <a:effectLst/>
                  <a:latin typeface="Courier New"/>
                  <a:ea typeface="Arial"/>
                  <a:cs typeface="Times New Roman"/>
                </a:rPr>
                <a:t>&lt;form role</a:t>
              </a:r>
              <a:r>
                <a:rPr lang="en-US" sz="2000" b="1" dirty="0">
                  <a:effectLst/>
                  <a:latin typeface="Courier New"/>
                  <a:ea typeface="Arial"/>
                  <a:cs typeface="Times New Roman"/>
                </a:rPr>
                <a:t>=”search”&gt;</a:t>
              </a:r>
              <a:endParaRPr lang="en-AU" sz="2000" b="1" dirty="0">
                <a:effectLst/>
                <a:ea typeface="Arial"/>
                <a:cs typeface="Times New Roman"/>
              </a:endParaRPr>
            </a:p>
          </p:txBody>
        </p:sp>
        <p:sp>
          <p:nvSpPr>
            <p:cNvPr id="10" name="Rounded Rectangle 9"/>
            <p:cNvSpPr/>
            <p:nvPr/>
          </p:nvSpPr>
          <p:spPr>
            <a:xfrm>
              <a:off x="219076" y="1162050"/>
              <a:ext cx="1009650" cy="19145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nSpc>
                  <a:spcPct val="115000"/>
                </a:lnSpc>
                <a:spcBef>
                  <a:spcPts val="600"/>
                </a:spcBef>
                <a:spcAft>
                  <a:spcPts val="600"/>
                </a:spcAft>
              </a:pPr>
              <a:r>
                <a:rPr lang="en-US" sz="2000" b="1" dirty="0">
                  <a:effectLst/>
                  <a:latin typeface="Courier New"/>
                  <a:ea typeface="Arial"/>
                  <a:cs typeface="Times New Roman"/>
                </a:rPr>
                <a:t>&lt;div </a:t>
              </a:r>
              <a:r>
                <a:rPr lang="en-US" sz="2000" b="1" dirty="0" smtClean="0">
                  <a:effectLst/>
                  <a:latin typeface="Courier New"/>
                  <a:ea typeface="Arial"/>
                  <a:cs typeface="Times New Roman"/>
                </a:rPr>
                <a:t>role</a:t>
              </a:r>
              <a:r>
                <a:rPr lang="en-US" sz="2000" b="1" dirty="0">
                  <a:effectLst/>
                  <a:latin typeface="Courier New"/>
                  <a:ea typeface="Arial"/>
                  <a:cs typeface="Times New Roman"/>
                </a:rPr>
                <a:t>=</a:t>
              </a:r>
              <a:br>
                <a:rPr lang="en-US" sz="2000" b="1" dirty="0">
                  <a:effectLst/>
                  <a:latin typeface="Courier New"/>
                  <a:ea typeface="Arial"/>
                  <a:cs typeface="Times New Roman"/>
                </a:rPr>
              </a:br>
              <a:r>
                <a:rPr lang="en-US" sz="2000" b="1" dirty="0">
                  <a:effectLst/>
                  <a:latin typeface="Courier New"/>
                  <a:ea typeface="Arial"/>
                  <a:cs typeface="Times New Roman"/>
                </a:rPr>
                <a:t>”navigation”</a:t>
              </a:r>
              <a:endParaRPr lang="en-AU" sz="2000" b="1" dirty="0">
                <a:effectLst/>
                <a:ea typeface="Arial"/>
                <a:cs typeface="Times New Roman"/>
              </a:endParaRPr>
            </a:p>
          </p:txBody>
        </p:sp>
        <p:sp>
          <p:nvSpPr>
            <p:cNvPr id="11" name="Rounded Rectangle 10"/>
            <p:cNvSpPr/>
            <p:nvPr/>
          </p:nvSpPr>
          <p:spPr>
            <a:xfrm>
              <a:off x="161925" y="3190875"/>
              <a:ext cx="5648325" cy="514350"/>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600"/>
                </a:spcBef>
                <a:spcAft>
                  <a:spcPts val="600"/>
                </a:spcAft>
              </a:pPr>
              <a:r>
                <a:rPr lang="en-US" sz="2000" b="1" dirty="0">
                  <a:effectLst/>
                  <a:latin typeface="Courier New"/>
                  <a:ea typeface="Arial"/>
                  <a:cs typeface="Times New Roman"/>
                </a:rPr>
                <a:t>&lt;div </a:t>
              </a:r>
              <a:r>
                <a:rPr lang="en-US" sz="2000" b="1" dirty="0" smtClean="0">
                  <a:effectLst/>
                  <a:latin typeface="Courier New"/>
                  <a:ea typeface="Arial"/>
                  <a:cs typeface="Times New Roman"/>
                </a:rPr>
                <a:t>role</a:t>
              </a:r>
              <a:r>
                <a:rPr lang="en-US" sz="2000" b="1" dirty="0">
                  <a:effectLst/>
                  <a:latin typeface="Courier New"/>
                  <a:ea typeface="Arial"/>
                  <a:cs typeface="Times New Roman"/>
                </a:rPr>
                <a:t>=”</a:t>
              </a:r>
              <a:r>
                <a:rPr lang="en-US" sz="2000" b="1" dirty="0" err="1">
                  <a:effectLst/>
                  <a:latin typeface="Courier New"/>
                  <a:ea typeface="Arial"/>
                  <a:cs typeface="Times New Roman"/>
                </a:rPr>
                <a:t>contentinfo</a:t>
              </a:r>
              <a:r>
                <a:rPr lang="en-US" sz="2000" b="1" dirty="0">
                  <a:effectLst/>
                  <a:latin typeface="Courier New"/>
                  <a:ea typeface="Arial"/>
                  <a:cs typeface="Times New Roman"/>
                </a:rPr>
                <a:t>”&gt;</a:t>
              </a:r>
              <a:endParaRPr lang="en-AU" sz="2000" b="1" dirty="0">
                <a:effectLst/>
                <a:ea typeface="Arial"/>
                <a:cs typeface="Times New Roman"/>
              </a:endParaRPr>
            </a:p>
          </p:txBody>
        </p:sp>
        <p:sp>
          <p:nvSpPr>
            <p:cNvPr id="12" name="Rounded Rectangle 11"/>
            <p:cNvSpPr/>
            <p:nvPr/>
          </p:nvSpPr>
          <p:spPr>
            <a:xfrm>
              <a:off x="1343026" y="1162050"/>
              <a:ext cx="3352799" cy="19145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pPr>
              <a:r>
                <a:rPr lang="en-US" sz="2000" b="1" dirty="0">
                  <a:effectLst/>
                  <a:latin typeface="Courier New"/>
                  <a:ea typeface="Arial"/>
                  <a:cs typeface="Times New Roman"/>
                </a:rPr>
                <a:t>&lt;div </a:t>
              </a:r>
              <a:r>
                <a:rPr lang="en-US" sz="2000" b="1" dirty="0" smtClean="0">
                  <a:effectLst/>
                  <a:latin typeface="Courier New"/>
                  <a:ea typeface="Arial"/>
                  <a:cs typeface="Times New Roman"/>
                </a:rPr>
                <a:t>role</a:t>
              </a:r>
              <a:r>
                <a:rPr lang="en-US" sz="2000" b="1" dirty="0">
                  <a:effectLst/>
                  <a:latin typeface="Courier New"/>
                  <a:ea typeface="Arial"/>
                  <a:cs typeface="Times New Roman"/>
                </a:rPr>
                <a:t>=”main”&gt;</a:t>
              </a:r>
              <a:endParaRPr lang="en-AU" sz="2000" b="1" dirty="0">
                <a:effectLst/>
                <a:ea typeface="Arial"/>
                <a:cs typeface="Times New Roman"/>
              </a:endParaRPr>
            </a:p>
          </p:txBody>
        </p:sp>
        <p:sp>
          <p:nvSpPr>
            <p:cNvPr id="13" name="Rounded Rectangle 12"/>
            <p:cNvSpPr/>
            <p:nvPr/>
          </p:nvSpPr>
          <p:spPr>
            <a:xfrm>
              <a:off x="1638300" y="1771650"/>
              <a:ext cx="2962275" cy="40957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600"/>
                </a:spcBef>
                <a:spcAft>
                  <a:spcPts val="600"/>
                </a:spcAft>
              </a:pPr>
              <a:r>
                <a:rPr lang="en-US" sz="2000" b="1" dirty="0">
                  <a:effectLst/>
                  <a:latin typeface="Courier New"/>
                  <a:ea typeface="Arial"/>
                  <a:cs typeface="Times New Roman"/>
                </a:rPr>
                <a:t>&lt;div </a:t>
              </a:r>
              <a:r>
                <a:rPr lang="en-US" sz="2000" b="1" dirty="0" smtClean="0">
                  <a:effectLst/>
                  <a:latin typeface="Courier New"/>
                  <a:ea typeface="Arial"/>
                  <a:cs typeface="Times New Roman"/>
                </a:rPr>
                <a:t>role</a:t>
              </a:r>
              <a:r>
                <a:rPr lang="en-US" sz="2000" b="1" dirty="0">
                  <a:effectLst/>
                  <a:latin typeface="Courier New"/>
                  <a:ea typeface="Arial"/>
                  <a:cs typeface="Times New Roman"/>
                </a:rPr>
                <a:t>=”form”&gt;</a:t>
              </a:r>
              <a:endParaRPr lang="en-AU" sz="2000" b="1" dirty="0">
                <a:effectLst/>
                <a:ea typeface="Arial"/>
                <a:cs typeface="Times New Roman"/>
              </a:endParaRPr>
            </a:p>
          </p:txBody>
        </p:sp>
        <p:sp>
          <p:nvSpPr>
            <p:cNvPr id="14" name="Rounded Rectangle 13"/>
            <p:cNvSpPr/>
            <p:nvPr/>
          </p:nvSpPr>
          <p:spPr>
            <a:xfrm>
              <a:off x="1638300" y="2266949"/>
              <a:ext cx="2962275" cy="45068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600"/>
                </a:spcBef>
                <a:spcAft>
                  <a:spcPts val="600"/>
                </a:spcAft>
              </a:pPr>
              <a:r>
                <a:rPr lang="en-US" sz="2000" b="1" dirty="0">
                  <a:effectLst/>
                  <a:latin typeface="Courier New"/>
                  <a:ea typeface="Arial"/>
                  <a:cs typeface="Times New Roman"/>
                </a:rPr>
                <a:t>&lt;div </a:t>
              </a:r>
              <a:r>
                <a:rPr lang="en-US" sz="2000" b="1" dirty="0" smtClean="0">
                  <a:effectLst/>
                  <a:latin typeface="Courier New"/>
                  <a:ea typeface="Arial"/>
                  <a:cs typeface="Times New Roman"/>
                </a:rPr>
                <a:t>role</a:t>
              </a:r>
              <a:r>
                <a:rPr lang="en-US" sz="2000" b="1" dirty="0">
                  <a:effectLst/>
                  <a:latin typeface="Courier New"/>
                  <a:ea typeface="Arial"/>
                  <a:cs typeface="Times New Roman"/>
                </a:rPr>
                <a:t>=”application”&gt;</a:t>
              </a:r>
              <a:endParaRPr lang="en-AU" sz="2000" b="1" dirty="0">
                <a:effectLst/>
                <a:ea typeface="Arial"/>
                <a:cs typeface="Times New Roman"/>
              </a:endParaRPr>
            </a:p>
          </p:txBody>
        </p:sp>
        <p:sp>
          <p:nvSpPr>
            <p:cNvPr id="15" name="Rounded Rectangle 14"/>
            <p:cNvSpPr/>
            <p:nvPr/>
          </p:nvSpPr>
          <p:spPr>
            <a:xfrm>
              <a:off x="4800601" y="1162050"/>
              <a:ext cx="1009650" cy="19145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nSpc>
                  <a:spcPct val="115000"/>
                </a:lnSpc>
                <a:spcBef>
                  <a:spcPts val="600"/>
                </a:spcBef>
                <a:spcAft>
                  <a:spcPts val="600"/>
                </a:spcAft>
              </a:pPr>
              <a:r>
                <a:rPr lang="en-US" sz="2000" b="1" dirty="0">
                  <a:effectLst/>
                  <a:latin typeface="Courier New"/>
                  <a:ea typeface="Arial"/>
                  <a:cs typeface="Times New Roman"/>
                </a:rPr>
                <a:t>&lt;div </a:t>
              </a:r>
              <a:r>
                <a:rPr lang="en-US" sz="2000" b="1" dirty="0" smtClean="0">
                  <a:effectLst/>
                  <a:latin typeface="Courier New"/>
                  <a:ea typeface="Arial"/>
                  <a:cs typeface="Times New Roman"/>
                </a:rPr>
                <a:t>role</a:t>
              </a:r>
              <a:r>
                <a:rPr lang="en-US" sz="2000" b="1" dirty="0">
                  <a:effectLst/>
                  <a:latin typeface="Courier New"/>
                  <a:ea typeface="Arial"/>
                  <a:cs typeface="Times New Roman"/>
                </a:rPr>
                <a:t>=</a:t>
              </a:r>
              <a:br>
                <a:rPr lang="en-US" sz="2000" b="1" dirty="0">
                  <a:effectLst/>
                  <a:latin typeface="Courier New"/>
                  <a:ea typeface="Arial"/>
                  <a:cs typeface="Times New Roman"/>
                </a:rPr>
              </a:br>
              <a:r>
                <a:rPr lang="en-US" sz="2000" b="1" dirty="0">
                  <a:effectLst/>
                  <a:latin typeface="Courier New"/>
                  <a:ea typeface="Arial"/>
                  <a:cs typeface="Times New Roman"/>
                </a:rPr>
                <a:t>”complementary”</a:t>
              </a:r>
              <a:endParaRPr lang="en-AU" sz="2000" b="1" dirty="0">
                <a:effectLst/>
                <a:ea typeface="Arial"/>
                <a:cs typeface="Times New Roman"/>
              </a:endParaRPr>
            </a:p>
          </p:txBody>
        </p:sp>
      </p:grpSp>
    </p:spTree>
    <p:extLst>
      <p:ext uri="{BB962C8B-B14F-4D97-AF65-F5344CB8AC3E}">
        <p14:creationId xmlns:p14="http://schemas.microsoft.com/office/powerpoint/2010/main" val="3774698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Differentiate landmarks </a:t>
            </a:r>
            <a:br>
              <a:rPr lang="en-AU" dirty="0" smtClean="0"/>
            </a:br>
            <a:r>
              <a:rPr lang="en-AU" dirty="0" smtClean="0"/>
              <a:t>with the same type</a:t>
            </a:r>
            <a:endParaRPr lang="en-AU" dirty="0"/>
          </a:p>
        </p:txBody>
      </p:sp>
      <p:sp>
        <p:nvSpPr>
          <p:cNvPr id="3" name="Content Placeholder 2"/>
          <p:cNvSpPr>
            <a:spLocks noGrp="1"/>
          </p:cNvSpPr>
          <p:nvPr>
            <p:ph idx="1"/>
          </p:nvPr>
        </p:nvSpPr>
        <p:spPr/>
        <p:txBody>
          <a:bodyPr/>
          <a:lstStyle/>
          <a:p>
            <a:r>
              <a:rPr lang="en-AU" dirty="0"/>
              <a:t>Use </a:t>
            </a:r>
            <a:r>
              <a:rPr lang="en-AU" b="1" dirty="0">
                <a:latin typeface="Courier New" pitchFamily="49" charset="0"/>
                <a:cs typeface="Courier New" pitchFamily="49" charset="0"/>
              </a:rPr>
              <a:t>aria-label</a:t>
            </a:r>
            <a:r>
              <a:rPr lang="en-AU" dirty="0"/>
              <a:t> to differentiate between regions with the same landmark type</a:t>
            </a:r>
          </a:p>
          <a:p>
            <a:pPr lvl="1"/>
            <a:r>
              <a:rPr lang="en-AU" b="1" dirty="0">
                <a:latin typeface="Courier New" pitchFamily="49" charset="0"/>
                <a:cs typeface="Courier New" pitchFamily="49" charset="0"/>
              </a:rPr>
              <a:t>&lt;div role=“navigation” </a:t>
            </a:r>
            <a:r>
              <a:rPr lang="en-AU" b="1" dirty="0" smtClean="0">
                <a:latin typeface="Courier New" pitchFamily="49" charset="0"/>
                <a:cs typeface="Courier New" pitchFamily="49" charset="0"/>
              </a:rPr>
              <a:t/>
            </a:r>
            <a:br>
              <a:rPr lang="en-AU" b="1" dirty="0" smtClean="0">
                <a:latin typeface="Courier New" pitchFamily="49" charset="0"/>
                <a:cs typeface="Courier New" pitchFamily="49" charset="0"/>
              </a:rPr>
            </a:br>
            <a:r>
              <a:rPr lang="en-AU" b="1" dirty="0" smtClean="0">
                <a:latin typeface="Courier New" pitchFamily="49" charset="0"/>
                <a:cs typeface="Courier New" pitchFamily="49" charset="0"/>
              </a:rPr>
              <a:t>aria-label</a:t>
            </a:r>
            <a:r>
              <a:rPr lang="en-AU" b="1" dirty="0">
                <a:latin typeface="Courier New" pitchFamily="49" charset="0"/>
                <a:cs typeface="Courier New" pitchFamily="49" charset="0"/>
              </a:rPr>
              <a:t>=“</a:t>
            </a:r>
            <a:r>
              <a:rPr lang="en-AU" b="1" dirty="0" smtClean="0">
                <a:latin typeface="Courier New" pitchFamily="49" charset="0"/>
                <a:cs typeface="Courier New" pitchFamily="49" charset="0"/>
              </a:rPr>
              <a:t>main menu”&gt;</a:t>
            </a:r>
            <a:endParaRPr lang="en-AU" b="1" dirty="0">
              <a:latin typeface="Courier New" pitchFamily="49" charset="0"/>
              <a:cs typeface="Courier New" pitchFamily="49" charset="0"/>
            </a:endParaRPr>
          </a:p>
          <a:p>
            <a:pPr lvl="1"/>
            <a:r>
              <a:rPr lang="en-AU" b="1" dirty="0">
                <a:latin typeface="Courier New" pitchFamily="49" charset="0"/>
                <a:cs typeface="Courier New" pitchFamily="49" charset="0"/>
              </a:rPr>
              <a:t>&lt;div role=“navigation</a:t>
            </a:r>
            <a:r>
              <a:rPr lang="en-AU" b="1" dirty="0" smtClean="0">
                <a:latin typeface="Courier New" pitchFamily="49" charset="0"/>
                <a:cs typeface="Courier New" pitchFamily="49" charset="0"/>
              </a:rPr>
              <a:t>”</a:t>
            </a:r>
            <a:br>
              <a:rPr lang="en-AU" b="1" dirty="0" smtClean="0">
                <a:latin typeface="Courier New" pitchFamily="49" charset="0"/>
                <a:cs typeface="Courier New" pitchFamily="49" charset="0"/>
              </a:rPr>
            </a:br>
            <a:r>
              <a:rPr lang="en-AU" b="1" dirty="0" smtClean="0">
                <a:latin typeface="Courier New" pitchFamily="49" charset="0"/>
                <a:cs typeface="Courier New" pitchFamily="49" charset="0"/>
              </a:rPr>
              <a:t>aria-label=“sub menu”&gt;</a:t>
            </a:r>
            <a:endParaRPr lang="en-AU" b="1" dirty="0">
              <a:latin typeface="Courier New" pitchFamily="49" charset="0"/>
              <a:cs typeface="Courier New" pitchFamily="49" charset="0"/>
            </a:endParaRPr>
          </a:p>
          <a:p>
            <a:endParaRPr lang="en-AU" dirty="0"/>
          </a:p>
        </p:txBody>
      </p:sp>
    </p:spTree>
    <p:extLst>
      <p:ext uri="{BB962C8B-B14F-4D97-AF65-F5344CB8AC3E}">
        <p14:creationId xmlns:p14="http://schemas.microsoft.com/office/powerpoint/2010/main" val="3018995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Assistive technology support</a:t>
            </a:r>
            <a:endParaRPr lang="en-AU" dirty="0"/>
          </a:p>
        </p:txBody>
      </p:sp>
      <p:sp>
        <p:nvSpPr>
          <p:cNvPr id="3" name="Content Placeholder 2"/>
          <p:cNvSpPr>
            <a:spLocks noGrp="1"/>
          </p:cNvSpPr>
          <p:nvPr>
            <p:ph idx="1"/>
          </p:nvPr>
        </p:nvSpPr>
        <p:spPr>
          <a:xfrm>
            <a:off x="540000" y="3060001"/>
            <a:ext cx="8117112" cy="3166388"/>
          </a:xfrm>
        </p:spPr>
        <p:txBody>
          <a:bodyPr>
            <a:normAutofit fontScale="92500" lnSpcReduction="10000"/>
          </a:bodyPr>
          <a:lstStyle/>
          <a:p>
            <a:r>
              <a:rPr lang="en-AU" dirty="0" smtClean="0"/>
              <a:t>Jaws </a:t>
            </a:r>
            <a:r>
              <a:rPr lang="en-AU" dirty="0"/>
              <a:t>11/12/13 has complete support.</a:t>
            </a:r>
          </a:p>
          <a:p>
            <a:r>
              <a:rPr lang="en-AU" dirty="0" err="1" smtClean="0"/>
              <a:t>ChromeVox</a:t>
            </a:r>
            <a:r>
              <a:rPr lang="en-AU" dirty="0" smtClean="0"/>
              <a:t> </a:t>
            </a:r>
            <a:r>
              <a:rPr lang="en-AU" dirty="0"/>
              <a:t>has complete </a:t>
            </a:r>
            <a:r>
              <a:rPr lang="en-AU" dirty="0" smtClean="0"/>
              <a:t>support</a:t>
            </a:r>
            <a:endParaRPr lang="en-AU" dirty="0"/>
          </a:p>
          <a:p>
            <a:r>
              <a:rPr lang="en-AU" dirty="0" smtClean="0"/>
              <a:t>VoiceOver </a:t>
            </a:r>
            <a:r>
              <a:rPr lang="en-AU" dirty="0"/>
              <a:t>supports all landmarks except “form</a:t>
            </a:r>
            <a:r>
              <a:rPr lang="en-AU" dirty="0" smtClean="0"/>
              <a:t>”</a:t>
            </a:r>
            <a:endParaRPr lang="en-AU" dirty="0"/>
          </a:p>
          <a:p>
            <a:r>
              <a:rPr lang="en-AU" dirty="0" smtClean="0"/>
              <a:t>NVDA </a:t>
            </a:r>
            <a:r>
              <a:rPr lang="en-AU" dirty="0"/>
              <a:t>supports all landmarks except “application” and “form</a:t>
            </a:r>
            <a:r>
              <a:rPr lang="en-AU" dirty="0" smtClean="0"/>
              <a:t>”</a:t>
            </a:r>
            <a:endParaRPr lang="en-AU" dirty="0"/>
          </a:p>
          <a:p>
            <a:r>
              <a:rPr lang="en-AU" dirty="0" smtClean="0"/>
              <a:t>Window </a:t>
            </a:r>
            <a:r>
              <a:rPr lang="en-AU" dirty="0"/>
              <a:t>Eyes does not support ARIA </a:t>
            </a:r>
            <a:r>
              <a:rPr lang="en-AU" dirty="0" smtClean="0"/>
              <a:t>landmarks</a:t>
            </a:r>
          </a:p>
          <a:p>
            <a:pPr>
              <a:spcBef>
                <a:spcPts val="1200"/>
              </a:spcBef>
            </a:pPr>
            <a:r>
              <a:rPr lang="en-AU" sz="2200" dirty="0" smtClean="0">
                <a:solidFill>
                  <a:schemeClr val="tx1"/>
                </a:solidFill>
                <a:hlinkClick r:id="rId2"/>
              </a:rPr>
              <a:t>Latest ARIA landmark role support data</a:t>
            </a:r>
            <a:r>
              <a:rPr lang="en-AU" sz="2200" dirty="0" smtClean="0">
                <a:solidFill>
                  <a:schemeClr val="tx1"/>
                </a:solidFill>
              </a:rPr>
              <a:t>, The </a:t>
            </a:r>
            <a:r>
              <a:rPr lang="en-AU" sz="2200" dirty="0" err="1" smtClean="0">
                <a:solidFill>
                  <a:schemeClr val="tx1"/>
                </a:solidFill>
              </a:rPr>
              <a:t>Paciello</a:t>
            </a:r>
            <a:r>
              <a:rPr lang="en-AU" sz="2200" dirty="0" smtClean="0">
                <a:solidFill>
                  <a:schemeClr val="tx1"/>
                </a:solidFill>
              </a:rPr>
              <a:t> Group (Nov 2011)</a:t>
            </a:r>
            <a:endParaRPr lang="en-AU" sz="2200" dirty="0">
              <a:solidFill>
                <a:schemeClr val="tx1"/>
              </a:solidFill>
            </a:endParaRPr>
          </a:p>
          <a:p>
            <a:endParaRPr lang="en-AU" dirty="0"/>
          </a:p>
        </p:txBody>
      </p:sp>
    </p:spTree>
    <p:extLst>
      <p:ext uri="{BB962C8B-B14F-4D97-AF65-F5344CB8AC3E}">
        <p14:creationId xmlns:p14="http://schemas.microsoft.com/office/powerpoint/2010/main" val="440201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811" r="17610"/>
          <a:stretch/>
        </p:blipFill>
        <p:spPr>
          <a:xfrm>
            <a:off x="-327" y="2053"/>
            <a:ext cx="9906327" cy="6967335"/>
          </a:xfrm>
        </p:spPr>
      </p:pic>
    </p:spTree>
    <p:extLst>
      <p:ext uri="{BB962C8B-B14F-4D97-AF65-F5344CB8AC3E}">
        <p14:creationId xmlns:p14="http://schemas.microsoft.com/office/powerpoint/2010/main" val="542418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14000"/>
              </a:lnSpc>
            </a:pPr>
            <a:r>
              <a:rPr lang="en-AU" dirty="0" smtClean="0"/>
              <a:t>WAI-ARIA </a:t>
            </a:r>
            <a:r>
              <a:rPr lang="en-AU" dirty="0" smtClean="0"/>
              <a:t>and forms</a:t>
            </a:r>
            <a:endParaRPr lang="en-AU" sz="2200" dirty="0">
              <a:latin typeface="Courier New" pitchFamily="49" charset="0"/>
              <a:cs typeface="Courier New" pitchFamily="49" charset="0"/>
            </a:endParaRPr>
          </a:p>
        </p:txBody>
      </p:sp>
    </p:spTree>
    <p:extLst>
      <p:ext uri="{BB962C8B-B14F-4D97-AF65-F5344CB8AC3E}">
        <p14:creationId xmlns:p14="http://schemas.microsoft.com/office/powerpoint/2010/main" val="1587987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aria-required</a:t>
            </a:r>
            <a:endParaRPr lang="en-AU" dirty="0"/>
          </a:p>
        </p:txBody>
      </p:sp>
      <p:sp>
        <p:nvSpPr>
          <p:cNvPr id="5" name="Content Placeholder 4"/>
          <p:cNvSpPr>
            <a:spLocks noGrp="1"/>
          </p:cNvSpPr>
          <p:nvPr>
            <p:ph idx="1"/>
          </p:nvPr>
        </p:nvSpPr>
        <p:spPr/>
        <p:txBody>
          <a:bodyPr>
            <a:normAutofit lnSpcReduction="10000"/>
          </a:bodyPr>
          <a:lstStyle/>
          <a:p>
            <a:r>
              <a:rPr lang="en-AU" dirty="0" smtClean="0"/>
              <a:t>Use </a:t>
            </a:r>
            <a:r>
              <a:rPr lang="en-AU" b="1" dirty="0" smtClean="0">
                <a:latin typeface="Courier New" pitchFamily="49" charset="0"/>
                <a:cs typeface="Courier New" pitchFamily="49" charset="0"/>
              </a:rPr>
              <a:t>aria-required=“true” </a:t>
            </a:r>
            <a:r>
              <a:rPr lang="en-AU" dirty="0" smtClean="0"/>
              <a:t>for required form fields</a:t>
            </a:r>
            <a:endParaRPr lang="en-AU" dirty="0"/>
          </a:p>
          <a:p>
            <a:pPr lvl="1">
              <a:spcBef>
                <a:spcPts val="1800"/>
              </a:spcBef>
            </a:pPr>
            <a:r>
              <a:rPr lang="en-AU" b="1" dirty="0" smtClean="0">
                <a:latin typeface="Courier New" pitchFamily="49" charset="0"/>
                <a:cs typeface="Courier New" pitchFamily="49" charset="0"/>
              </a:rPr>
              <a:t>&lt;</a:t>
            </a:r>
            <a:r>
              <a:rPr lang="en-AU" b="1" dirty="0">
                <a:latin typeface="Courier New" pitchFamily="49" charset="0"/>
                <a:cs typeface="Courier New" pitchFamily="49" charset="0"/>
              </a:rPr>
              <a:t>label for="name</a:t>
            </a:r>
            <a:r>
              <a:rPr lang="en-AU" b="1" dirty="0" smtClean="0">
                <a:latin typeface="Courier New" pitchFamily="49" charset="0"/>
                <a:cs typeface="Courier New" pitchFamily="49" charset="0"/>
              </a:rPr>
              <a:t>"&gt;</a:t>
            </a:r>
            <a:br>
              <a:rPr lang="en-AU" b="1" dirty="0" smtClean="0">
                <a:latin typeface="Courier New" pitchFamily="49" charset="0"/>
                <a:cs typeface="Courier New" pitchFamily="49" charset="0"/>
              </a:rPr>
            </a:br>
            <a:r>
              <a:rPr lang="en-AU" b="1" dirty="0" smtClean="0">
                <a:latin typeface="Courier New" pitchFamily="49" charset="0"/>
                <a:cs typeface="Courier New" pitchFamily="49" charset="0"/>
              </a:rPr>
              <a:t>	First </a:t>
            </a:r>
            <a:r>
              <a:rPr lang="en-AU" b="1" dirty="0">
                <a:latin typeface="Courier New" pitchFamily="49" charset="0"/>
                <a:cs typeface="Courier New" pitchFamily="49" charset="0"/>
              </a:rPr>
              <a:t>Name&lt;/label</a:t>
            </a:r>
            <a:r>
              <a:rPr lang="en-AU" b="1" dirty="0" smtClean="0">
                <a:latin typeface="Courier New" pitchFamily="49" charset="0"/>
                <a:cs typeface="Courier New" pitchFamily="49" charset="0"/>
              </a:rPr>
              <a:t>&gt;:</a:t>
            </a:r>
          </a:p>
          <a:p>
            <a:pPr lvl="1"/>
            <a:r>
              <a:rPr lang="en-AU" b="1" dirty="0" smtClean="0">
                <a:latin typeface="Courier New" pitchFamily="49" charset="0"/>
                <a:cs typeface="Courier New" pitchFamily="49" charset="0"/>
              </a:rPr>
              <a:t>&lt;</a:t>
            </a:r>
            <a:r>
              <a:rPr lang="en-AU" b="1" dirty="0">
                <a:latin typeface="Courier New" pitchFamily="49" charset="0"/>
                <a:cs typeface="Courier New" pitchFamily="49" charset="0"/>
              </a:rPr>
              <a:t>input name="name" id="name" </a:t>
            </a:r>
            <a:r>
              <a:rPr lang="en-AU" b="1" dirty="0" smtClean="0">
                <a:latin typeface="Courier New" pitchFamily="49" charset="0"/>
                <a:cs typeface="Courier New" pitchFamily="49" charset="0"/>
              </a:rPr>
              <a:t/>
            </a:r>
            <a:br>
              <a:rPr lang="en-AU" b="1" dirty="0" smtClean="0">
                <a:latin typeface="Courier New" pitchFamily="49" charset="0"/>
                <a:cs typeface="Courier New" pitchFamily="49" charset="0"/>
              </a:rPr>
            </a:br>
            <a:r>
              <a:rPr lang="en-AU" b="1" dirty="0" smtClean="0">
                <a:latin typeface="Courier New" pitchFamily="49" charset="0"/>
                <a:cs typeface="Courier New" pitchFamily="49" charset="0"/>
              </a:rPr>
              <a:t>	aria-required</a:t>
            </a:r>
            <a:r>
              <a:rPr lang="en-AU" b="1" dirty="0">
                <a:latin typeface="Courier New" pitchFamily="49" charset="0"/>
                <a:cs typeface="Courier New" pitchFamily="49" charset="0"/>
              </a:rPr>
              <a:t>="true"&gt; &lt;</a:t>
            </a:r>
            <a:r>
              <a:rPr lang="en-AU" b="1" dirty="0" err="1">
                <a:latin typeface="Courier New" pitchFamily="49" charset="0"/>
                <a:cs typeface="Courier New" pitchFamily="49" charset="0"/>
              </a:rPr>
              <a:t>em</a:t>
            </a:r>
            <a:r>
              <a:rPr lang="en-AU" b="1" dirty="0">
                <a:latin typeface="Courier New" pitchFamily="49" charset="0"/>
                <a:cs typeface="Courier New" pitchFamily="49" charset="0"/>
              </a:rPr>
              <a:t>&gt;(required)&lt;/</a:t>
            </a:r>
            <a:r>
              <a:rPr lang="en-AU" b="1" dirty="0" err="1">
                <a:latin typeface="Courier New" pitchFamily="49" charset="0"/>
                <a:cs typeface="Courier New" pitchFamily="49" charset="0"/>
              </a:rPr>
              <a:t>em</a:t>
            </a:r>
            <a:r>
              <a:rPr lang="en-AU" b="1" dirty="0">
                <a:latin typeface="Courier New" pitchFamily="49" charset="0"/>
                <a:cs typeface="Courier New" pitchFamily="49" charset="0"/>
              </a:rPr>
              <a:t>&gt;</a:t>
            </a:r>
          </a:p>
        </p:txBody>
      </p:sp>
    </p:spTree>
    <p:extLst>
      <p:ext uri="{BB962C8B-B14F-4D97-AF65-F5344CB8AC3E}">
        <p14:creationId xmlns:p14="http://schemas.microsoft.com/office/powerpoint/2010/main" val="3580090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aria-</a:t>
            </a:r>
            <a:r>
              <a:rPr lang="en-AU" dirty="0" err="1" smtClean="0"/>
              <a:t>describedby</a:t>
            </a:r>
            <a:endParaRPr lang="en-AU" dirty="0"/>
          </a:p>
        </p:txBody>
      </p:sp>
      <p:sp>
        <p:nvSpPr>
          <p:cNvPr id="3" name="Content Placeholder 2"/>
          <p:cNvSpPr>
            <a:spLocks noGrp="1"/>
          </p:cNvSpPr>
          <p:nvPr>
            <p:ph idx="1"/>
          </p:nvPr>
        </p:nvSpPr>
        <p:spPr>
          <a:xfrm>
            <a:off x="540000" y="3060001"/>
            <a:ext cx="8010234" cy="3166388"/>
          </a:xfrm>
        </p:spPr>
        <p:txBody>
          <a:bodyPr>
            <a:normAutofit/>
          </a:bodyPr>
          <a:lstStyle/>
          <a:p>
            <a:r>
              <a:rPr lang="en-AU" dirty="0" smtClean="0"/>
              <a:t>Use </a:t>
            </a:r>
            <a:r>
              <a:rPr lang="en-AU" b="1" dirty="0" smtClean="0">
                <a:latin typeface="Courier New" pitchFamily="49" charset="0"/>
                <a:cs typeface="Courier New" pitchFamily="49" charset="0"/>
              </a:rPr>
              <a:t>aria-</a:t>
            </a:r>
            <a:r>
              <a:rPr lang="en-AU" b="1" dirty="0" err="1" smtClean="0">
                <a:latin typeface="Courier New" pitchFamily="49" charset="0"/>
                <a:cs typeface="Courier New" pitchFamily="49" charset="0"/>
              </a:rPr>
              <a:t>describedby</a:t>
            </a:r>
            <a:r>
              <a:rPr lang="en-AU" dirty="0" smtClean="0"/>
              <a:t> to provide supporting information for an input field</a:t>
            </a:r>
            <a:endParaRPr lang="en-AU" dirty="0"/>
          </a:p>
          <a:p>
            <a:pPr lvl="1"/>
            <a:r>
              <a:rPr lang="en-AU" b="1" dirty="0" smtClean="0">
                <a:latin typeface="Courier New" pitchFamily="49" charset="0"/>
                <a:cs typeface="Courier New" pitchFamily="49" charset="0"/>
              </a:rPr>
              <a:t>&lt;</a:t>
            </a:r>
            <a:r>
              <a:rPr lang="en-AU" b="1" dirty="0">
                <a:latin typeface="Courier New" pitchFamily="49" charset="0"/>
                <a:cs typeface="Courier New" pitchFamily="49" charset="0"/>
              </a:rPr>
              <a:t>input type</a:t>
            </a:r>
            <a:r>
              <a:rPr lang="en-AU" b="1" dirty="0" smtClean="0">
                <a:latin typeface="Courier New" pitchFamily="49" charset="0"/>
                <a:cs typeface="Courier New" pitchFamily="49" charset="0"/>
              </a:rPr>
              <a:t>=“password"</a:t>
            </a:r>
            <a:endParaRPr lang="en-AU" b="1" dirty="0">
              <a:latin typeface="Courier New" pitchFamily="49" charset="0"/>
              <a:cs typeface="Courier New" pitchFamily="49" charset="0"/>
            </a:endParaRPr>
          </a:p>
          <a:p>
            <a:pPr lvl="1"/>
            <a:r>
              <a:rPr lang="en-AU" b="1" dirty="0">
                <a:latin typeface="Courier New" pitchFamily="49" charset="0"/>
                <a:cs typeface="Courier New" pitchFamily="49" charset="0"/>
              </a:rPr>
              <a:t>id</a:t>
            </a:r>
            <a:r>
              <a:rPr lang="en-AU" b="1" dirty="0" smtClean="0">
                <a:latin typeface="Courier New" pitchFamily="49" charset="0"/>
                <a:cs typeface="Courier New" pitchFamily="49" charset="0"/>
              </a:rPr>
              <a:t>=“</a:t>
            </a:r>
            <a:r>
              <a:rPr lang="en-AU" b="1" dirty="0" err="1" smtClean="0">
                <a:latin typeface="Courier New" pitchFamily="49" charset="0"/>
                <a:cs typeface="Courier New" pitchFamily="49" charset="0"/>
              </a:rPr>
              <a:t>pwd</a:t>
            </a:r>
            <a:r>
              <a:rPr lang="en-AU" b="1" dirty="0" smtClean="0">
                <a:latin typeface="Courier New" pitchFamily="49" charset="0"/>
                <a:cs typeface="Courier New" pitchFamily="49" charset="0"/>
              </a:rPr>
              <a:t>“ aria-</a:t>
            </a:r>
            <a:r>
              <a:rPr lang="en-AU" b="1" dirty="0" err="1" smtClean="0">
                <a:latin typeface="Courier New" pitchFamily="49" charset="0"/>
                <a:cs typeface="Courier New" pitchFamily="49" charset="0"/>
              </a:rPr>
              <a:t>describedby</a:t>
            </a:r>
            <a:r>
              <a:rPr lang="en-AU" b="1" dirty="0" smtClean="0">
                <a:latin typeface="Courier New" pitchFamily="49" charset="0"/>
                <a:cs typeface="Courier New" pitchFamily="49" charset="0"/>
              </a:rPr>
              <a:t>=“</a:t>
            </a:r>
            <a:r>
              <a:rPr lang="en-AU" b="1" dirty="0" err="1" smtClean="0">
                <a:latin typeface="Courier New" pitchFamily="49" charset="0"/>
                <a:cs typeface="Courier New" pitchFamily="49" charset="0"/>
              </a:rPr>
              <a:t>pwd-reqs</a:t>
            </a:r>
            <a:r>
              <a:rPr lang="en-AU" b="1" dirty="0" smtClean="0">
                <a:latin typeface="Courier New" pitchFamily="49" charset="0"/>
                <a:cs typeface="Courier New" pitchFamily="49" charset="0"/>
              </a:rPr>
              <a:t>“ /&gt; </a:t>
            </a:r>
          </a:p>
          <a:p>
            <a:pPr lvl="1"/>
            <a:r>
              <a:rPr lang="en-AU" b="1" dirty="0" smtClean="0">
                <a:latin typeface="Courier New" pitchFamily="49" charset="0"/>
                <a:cs typeface="Courier New" pitchFamily="49" charset="0"/>
              </a:rPr>
              <a:t>&lt;p id=“</a:t>
            </a:r>
            <a:r>
              <a:rPr lang="en-AU" b="1" dirty="0" err="1" smtClean="0">
                <a:latin typeface="Courier New" pitchFamily="49" charset="0"/>
                <a:cs typeface="Courier New" pitchFamily="49" charset="0"/>
              </a:rPr>
              <a:t>pwd-reqs</a:t>
            </a:r>
            <a:r>
              <a:rPr lang="en-AU" b="1" dirty="0" smtClean="0">
                <a:latin typeface="Courier New" pitchFamily="49" charset="0"/>
                <a:cs typeface="Courier New" pitchFamily="49" charset="0"/>
              </a:rPr>
              <a:t>”&gt;Your password must be 8 characters in length and include one number&lt;/p&gt;</a:t>
            </a:r>
            <a:endParaRPr lang="en-AU" b="1" dirty="0">
              <a:latin typeface="Courier New" pitchFamily="49" charset="0"/>
              <a:cs typeface="Courier New" pitchFamily="49" charset="0"/>
            </a:endParaRPr>
          </a:p>
        </p:txBody>
      </p:sp>
    </p:spTree>
    <p:extLst>
      <p:ext uri="{BB962C8B-B14F-4D97-AF65-F5344CB8AC3E}">
        <p14:creationId xmlns:p14="http://schemas.microsoft.com/office/powerpoint/2010/main" val="2214016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aria-invalid</a:t>
            </a:r>
            <a:endParaRPr lang="en-AU" dirty="0"/>
          </a:p>
        </p:txBody>
      </p:sp>
      <p:sp>
        <p:nvSpPr>
          <p:cNvPr id="3" name="Content Placeholder 2"/>
          <p:cNvSpPr>
            <a:spLocks noGrp="1"/>
          </p:cNvSpPr>
          <p:nvPr>
            <p:ph idx="1"/>
          </p:nvPr>
        </p:nvSpPr>
        <p:spPr/>
        <p:txBody>
          <a:bodyPr/>
          <a:lstStyle/>
          <a:p>
            <a:pPr lvl="1"/>
            <a:r>
              <a:rPr lang="en-AU" b="1" dirty="0">
                <a:latin typeface="Courier New" pitchFamily="49" charset="0"/>
                <a:cs typeface="Courier New" pitchFamily="49" charset="0"/>
              </a:rPr>
              <a:t>&lt;label for</a:t>
            </a:r>
            <a:r>
              <a:rPr lang="en-AU" b="1" dirty="0" smtClean="0">
                <a:latin typeface="Courier New" pitchFamily="49" charset="0"/>
                <a:cs typeface="Courier New" pitchFamily="49" charset="0"/>
              </a:rPr>
              <a:t>=“</a:t>
            </a:r>
            <a:r>
              <a:rPr lang="en-AU" b="1" dirty="0" err="1" smtClean="0">
                <a:latin typeface="Courier New" pitchFamily="49" charset="0"/>
                <a:cs typeface="Courier New" pitchFamily="49" charset="0"/>
              </a:rPr>
              <a:t>firstname</a:t>
            </a:r>
            <a:r>
              <a:rPr lang="en-AU" b="1" dirty="0" smtClean="0">
                <a:latin typeface="Courier New" pitchFamily="49" charset="0"/>
                <a:cs typeface="Courier New" pitchFamily="49" charset="0"/>
              </a:rPr>
              <a:t>"&gt;First name&lt;/</a:t>
            </a:r>
            <a:r>
              <a:rPr lang="en-AU" b="1" dirty="0">
                <a:latin typeface="Courier New" pitchFamily="49" charset="0"/>
                <a:cs typeface="Courier New" pitchFamily="49" charset="0"/>
              </a:rPr>
              <a:t>label&gt;:</a:t>
            </a:r>
          </a:p>
          <a:p>
            <a:pPr lvl="1"/>
            <a:r>
              <a:rPr lang="en-AU" b="1" dirty="0">
                <a:latin typeface="Courier New" pitchFamily="49" charset="0"/>
                <a:cs typeface="Courier New" pitchFamily="49" charset="0"/>
              </a:rPr>
              <a:t>&lt;input name</a:t>
            </a:r>
            <a:r>
              <a:rPr lang="en-AU" b="1" dirty="0" smtClean="0">
                <a:latin typeface="Courier New" pitchFamily="49" charset="0"/>
                <a:cs typeface="Courier New" pitchFamily="49" charset="0"/>
              </a:rPr>
              <a:t>=“</a:t>
            </a:r>
            <a:r>
              <a:rPr lang="en-AU" b="1" dirty="0" err="1" smtClean="0">
                <a:latin typeface="Courier New" pitchFamily="49" charset="0"/>
                <a:cs typeface="Courier New" pitchFamily="49" charset="0"/>
              </a:rPr>
              <a:t>firstname</a:t>
            </a:r>
            <a:r>
              <a:rPr lang="en-AU" b="1" dirty="0" smtClean="0">
                <a:latin typeface="Courier New" pitchFamily="49" charset="0"/>
                <a:cs typeface="Courier New" pitchFamily="49" charset="0"/>
              </a:rPr>
              <a:t>" </a:t>
            </a:r>
            <a:r>
              <a:rPr lang="en-AU" b="1" dirty="0">
                <a:latin typeface="Courier New" pitchFamily="49" charset="0"/>
                <a:cs typeface="Courier New" pitchFamily="49" charset="0"/>
              </a:rPr>
              <a:t>id</a:t>
            </a:r>
            <a:r>
              <a:rPr lang="en-AU" b="1" dirty="0" smtClean="0">
                <a:latin typeface="Courier New" pitchFamily="49" charset="0"/>
                <a:cs typeface="Courier New" pitchFamily="49" charset="0"/>
              </a:rPr>
              <a:t>=“</a:t>
            </a:r>
            <a:r>
              <a:rPr lang="en-AU" b="1" dirty="0" err="1" smtClean="0">
                <a:latin typeface="Courier New" pitchFamily="49" charset="0"/>
                <a:cs typeface="Courier New" pitchFamily="49" charset="0"/>
              </a:rPr>
              <a:t>firstnam</a:t>
            </a:r>
            <a:r>
              <a:rPr lang="en-AU" b="1" dirty="0" err="1">
                <a:latin typeface="Courier New" pitchFamily="49" charset="0"/>
                <a:cs typeface="Courier New" pitchFamily="49" charset="0"/>
              </a:rPr>
              <a:t>e</a:t>
            </a:r>
            <a:r>
              <a:rPr lang="en-AU" b="1" dirty="0" smtClean="0">
                <a:latin typeface="Courier New" pitchFamily="49" charset="0"/>
                <a:cs typeface="Courier New" pitchFamily="49" charset="0"/>
              </a:rPr>
              <a:t>" </a:t>
            </a:r>
            <a:r>
              <a:rPr lang="en-AU" b="1" dirty="0">
                <a:latin typeface="Courier New" pitchFamily="49" charset="0"/>
                <a:cs typeface="Courier New" pitchFamily="49" charset="0"/>
              </a:rPr>
              <a:t>aria-invalid="true"&gt;</a:t>
            </a:r>
          </a:p>
        </p:txBody>
      </p:sp>
    </p:spTree>
    <p:extLst>
      <p:ext uri="{BB962C8B-B14F-4D97-AF65-F5344CB8AC3E}">
        <p14:creationId xmlns:p14="http://schemas.microsoft.com/office/powerpoint/2010/main" val="2850899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aria-label and aria-</a:t>
            </a:r>
            <a:r>
              <a:rPr lang="en-AU" dirty="0" err="1" smtClean="0"/>
              <a:t>labelledby</a:t>
            </a:r>
            <a:endParaRPr lang="en-AU" dirty="0"/>
          </a:p>
        </p:txBody>
      </p:sp>
      <p:sp>
        <p:nvSpPr>
          <p:cNvPr id="3" name="Content Placeholder 2"/>
          <p:cNvSpPr>
            <a:spLocks noGrp="1"/>
          </p:cNvSpPr>
          <p:nvPr>
            <p:ph idx="1"/>
          </p:nvPr>
        </p:nvSpPr>
        <p:spPr/>
        <p:txBody>
          <a:bodyPr/>
          <a:lstStyle/>
          <a:p>
            <a:r>
              <a:rPr lang="en-AU" dirty="0" smtClean="0"/>
              <a:t>The purpose of aria-label and aria-</a:t>
            </a:r>
            <a:r>
              <a:rPr lang="en-AU" dirty="0" err="1" smtClean="0"/>
              <a:t>labelledby</a:t>
            </a:r>
            <a:r>
              <a:rPr lang="en-AU" dirty="0" smtClean="0"/>
              <a:t> are the same</a:t>
            </a:r>
          </a:p>
          <a:p>
            <a:pPr lvl="1"/>
            <a:r>
              <a:rPr lang="en-AU" dirty="0" smtClean="0"/>
              <a:t>Use aria-</a:t>
            </a:r>
            <a:r>
              <a:rPr lang="en-AU" dirty="0" err="1" smtClean="0"/>
              <a:t>labelledby</a:t>
            </a:r>
            <a:r>
              <a:rPr lang="en-AU" dirty="0" smtClean="0"/>
              <a:t> if the label text is visible on the screen</a:t>
            </a:r>
          </a:p>
          <a:p>
            <a:pPr lvl="1"/>
            <a:r>
              <a:rPr lang="en-AU" dirty="0" smtClean="0"/>
              <a:t>Use aria-label if the label text isn’t visible on the screen</a:t>
            </a:r>
          </a:p>
          <a:p>
            <a:endParaRPr lang="en-AU" dirty="0"/>
          </a:p>
        </p:txBody>
      </p:sp>
    </p:spTree>
    <p:extLst>
      <p:ext uri="{BB962C8B-B14F-4D97-AF65-F5344CB8AC3E}">
        <p14:creationId xmlns:p14="http://schemas.microsoft.com/office/powerpoint/2010/main" val="1180752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Aria-</a:t>
            </a:r>
            <a:r>
              <a:rPr lang="en-AU" dirty="0" err="1" smtClean="0"/>
              <a:t>labelledby</a:t>
            </a:r>
            <a:endParaRPr lang="en-AU" dirty="0"/>
          </a:p>
        </p:txBody>
      </p:sp>
      <p:sp>
        <p:nvSpPr>
          <p:cNvPr id="3" name="Content Placeholder 2"/>
          <p:cNvSpPr>
            <a:spLocks noGrp="1"/>
          </p:cNvSpPr>
          <p:nvPr>
            <p:ph idx="1"/>
          </p:nvPr>
        </p:nvSpPr>
        <p:spPr/>
        <p:txBody>
          <a:bodyPr>
            <a:normAutofit/>
          </a:bodyPr>
          <a:lstStyle/>
          <a:p>
            <a:pPr lvl="1"/>
            <a:r>
              <a:rPr lang="en-AU" b="1" dirty="0">
                <a:latin typeface="Courier New" pitchFamily="49" charset="0"/>
                <a:cs typeface="Courier New" pitchFamily="49" charset="0"/>
              </a:rPr>
              <a:t>&lt;label id="label" for="time"&gt;Self destruct this page in &lt;/label&gt;</a:t>
            </a:r>
          </a:p>
          <a:p>
            <a:pPr lvl="1"/>
            <a:r>
              <a:rPr lang="en-AU" b="1" dirty="0">
                <a:latin typeface="Courier New" pitchFamily="49" charset="0"/>
                <a:cs typeface="Courier New" pitchFamily="49" charset="0"/>
              </a:rPr>
              <a:t>&lt;input id="time" type="text" </a:t>
            </a:r>
            <a:r>
              <a:rPr lang="en-AU" b="1" dirty="0" smtClean="0">
                <a:latin typeface="Courier New" pitchFamily="49" charset="0"/>
                <a:cs typeface="Courier New" pitchFamily="49" charset="0"/>
              </a:rPr>
              <a:t>aria-</a:t>
            </a:r>
            <a:r>
              <a:rPr lang="en-AU" b="1" dirty="0" err="1" smtClean="0">
                <a:latin typeface="Courier New" pitchFamily="49" charset="0"/>
                <a:cs typeface="Courier New" pitchFamily="49" charset="0"/>
              </a:rPr>
              <a:t>labelledby</a:t>
            </a:r>
            <a:r>
              <a:rPr lang="en-AU" b="1" dirty="0">
                <a:latin typeface="Courier New" pitchFamily="49" charset="0"/>
                <a:cs typeface="Courier New" pitchFamily="49" charset="0"/>
              </a:rPr>
              <a:t>="label time seconds" size="2" value="5"&gt;</a:t>
            </a:r>
          </a:p>
          <a:p>
            <a:pPr lvl="1"/>
            <a:r>
              <a:rPr lang="en-AU" b="1" dirty="0">
                <a:latin typeface="Courier New" pitchFamily="49" charset="0"/>
                <a:cs typeface="Courier New" pitchFamily="49" charset="0"/>
              </a:rPr>
              <a:t>&lt;span id="seconds"&gt; seconds&lt;/span</a:t>
            </a:r>
            <a:r>
              <a:rPr lang="en-AU" b="1" dirty="0" smtClean="0">
                <a:latin typeface="Courier New" pitchFamily="49" charset="0"/>
                <a:cs typeface="Courier New" pitchFamily="49" charset="0"/>
              </a:rPr>
              <a:t>&gt;</a:t>
            </a:r>
            <a:endParaRPr lang="en-AU" b="1" dirty="0">
              <a:latin typeface="Courier New" pitchFamily="49" charset="0"/>
              <a:cs typeface="Courier New" pitchFamily="49"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0" y="2387519"/>
            <a:ext cx="4438010" cy="34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8173" y="6226389"/>
            <a:ext cx="8541762" cy="369332"/>
          </a:xfrm>
          <a:prstGeom prst="rect">
            <a:avLst/>
          </a:prstGeom>
          <a:noFill/>
        </p:spPr>
        <p:txBody>
          <a:bodyPr wrap="none" rtlCol="0">
            <a:spAutoFit/>
          </a:bodyPr>
          <a:lstStyle/>
          <a:p>
            <a:r>
              <a:rPr lang="en-AU" dirty="0" smtClean="0"/>
              <a:t>Example from WebAIM: http</a:t>
            </a:r>
            <a:r>
              <a:rPr lang="en-AU" dirty="0"/>
              <a:t>://webaim.org/presentations/2012/ahgaria/labelledby3</a:t>
            </a:r>
          </a:p>
        </p:txBody>
      </p:sp>
    </p:spTree>
    <p:extLst>
      <p:ext uri="{BB962C8B-B14F-4D97-AF65-F5344CB8AC3E}">
        <p14:creationId xmlns:p14="http://schemas.microsoft.com/office/powerpoint/2010/main" val="7224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988288"/>
            <a:ext cx="8720958" cy="4238101"/>
          </a:xfrm>
        </p:spPr>
        <p:txBody>
          <a:bodyPr anchor="ctr" anchorCtr="0">
            <a:normAutofit/>
          </a:bodyPr>
          <a:lstStyle/>
          <a:p>
            <a:pPr algn="ctr"/>
            <a:r>
              <a:rPr lang="en-AU" sz="5400" b="1" dirty="0" smtClean="0"/>
              <a:t>WAI-ARIA </a:t>
            </a:r>
          </a:p>
          <a:p>
            <a:pPr algn="ctr"/>
            <a:r>
              <a:rPr lang="en-AU" sz="5400" b="1" dirty="0" smtClean="0"/>
              <a:t>Accessible Rich </a:t>
            </a:r>
            <a:br>
              <a:rPr lang="en-AU" sz="5400" b="1" dirty="0" smtClean="0"/>
            </a:br>
            <a:r>
              <a:rPr lang="en-AU" sz="5400" b="1" dirty="0" smtClean="0"/>
              <a:t>Internet Applications</a:t>
            </a:r>
          </a:p>
          <a:p>
            <a:pPr algn="ctr"/>
            <a:r>
              <a:rPr lang="en-AU" sz="3200" b="1" dirty="0" smtClean="0"/>
              <a:t>(from the W3C Web Accessibility Initiative)</a:t>
            </a:r>
            <a:endParaRPr lang="en-AU" sz="3200" b="1" dirty="0"/>
          </a:p>
        </p:txBody>
      </p:sp>
    </p:spTree>
    <p:extLst>
      <p:ext uri="{BB962C8B-B14F-4D97-AF65-F5344CB8AC3E}">
        <p14:creationId xmlns:p14="http://schemas.microsoft.com/office/powerpoint/2010/main" val="3393020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WAI-ARIA </a:t>
            </a:r>
            <a:r>
              <a:rPr lang="en-AU" dirty="0" smtClean="0"/>
              <a:t>live regions</a:t>
            </a:r>
            <a:endParaRPr lang="en-AU" dirty="0"/>
          </a:p>
        </p:txBody>
      </p:sp>
    </p:spTree>
    <p:extLst>
      <p:ext uri="{BB962C8B-B14F-4D97-AF65-F5344CB8AC3E}">
        <p14:creationId xmlns:p14="http://schemas.microsoft.com/office/powerpoint/2010/main" val="38650866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ARIA live regions (priority)</a:t>
            </a:r>
            <a:endParaRPr lang="en-AU" dirty="0"/>
          </a:p>
        </p:txBody>
      </p:sp>
      <p:sp>
        <p:nvSpPr>
          <p:cNvPr id="3" name="Content Placeholder 2"/>
          <p:cNvSpPr>
            <a:spLocks noGrp="1"/>
          </p:cNvSpPr>
          <p:nvPr>
            <p:ph idx="1"/>
          </p:nvPr>
        </p:nvSpPr>
        <p:spPr>
          <a:xfrm>
            <a:off x="540000" y="3060001"/>
            <a:ext cx="8710878" cy="3166388"/>
          </a:xfrm>
        </p:spPr>
        <p:txBody>
          <a:bodyPr>
            <a:normAutofit/>
          </a:bodyPr>
          <a:lstStyle/>
          <a:p>
            <a:r>
              <a:rPr lang="en-AU" b="1" dirty="0" smtClean="0">
                <a:latin typeface="Courier New" pitchFamily="49" charset="0"/>
                <a:cs typeface="Courier New" pitchFamily="49" charset="0"/>
              </a:rPr>
              <a:t>aria-live=“off”</a:t>
            </a:r>
          </a:p>
          <a:p>
            <a:pPr lvl="1"/>
            <a:r>
              <a:rPr lang="en-AU" dirty="0" smtClean="0"/>
              <a:t>Updates are not announced to the user</a:t>
            </a:r>
          </a:p>
          <a:p>
            <a:r>
              <a:rPr lang="en-AU" b="1" dirty="0" smtClean="0">
                <a:latin typeface="Courier New" pitchFamily="49" charset="0"/>
                <a:cs typeface="Courier New" pitchFamily="49" charset="0"/>
              </a:rPr>
              <a:t>aria-live=“polite”</a:t>
            </a:r>
          </a:p>
          <a:p>
            <a:pPr lvl="1"/>
            <a:r>
              <a:rPr lang="en-AU" dirty="0" smtClean="0"/>
              <a:t>Updates only announced if user is idle</a:t>
            </a:r>
          </a:p>
          <a:p>
            <a:r>
              <a:rPr lang="en-AU" b="1" dirty="0" smtClean="0">
                <a:latin typeface="Courier New" pitchFamily="49" charset="0"/>
                <a:cs typeface="Courier New" pitchFamily="49" charset="0"/>
              </a:rPr>
              <a:t>aria-live=“</a:t>
            </a:r>
            <a:r>
              <a:rPr lang="en-AU" b="1" dirty="0">
                <a:latin typeface="Courier New" pitchFamily="49" charset="0"/>
                <a:cs typeface="Courier New" pitchFamily="49" charset="0"/>
              </a:rPr>
              <a:t>assertive</a:t>
            </a:r>
            <a:r>
              <a:rPr lang="en-AU" b="1" dirty="0" smtClean="0">
                <a:latin typeface="Courier New" pitchFamily="49" charset="0"/>
                <a:cs typeface="Courier New" pitchFamily="49" charset="0"/>
              </a:rPr>
              <a:t>”</a:t>
            </a:r>
          </a:p>
          <a:p>
            <a:pPr lvl="1"/>
            <a:r>
              <a:rPr lang="en-AU" dirty="0" smtClean="0"/>
              <a:t>Updates are announced ASAP, but user is not interrupted</a:t>
            </a:r>
            <a:endParaRPr lang="en-AU" dirty="0"/>
          </a:p>
        </p:txBody>
      </p:sp>
    </p:spTree>
    <p:extLst>
      <p:ext uri="{BB962C8B-B14F-4D97-AF65-F5344CB8AC3E}">
        <p14:creationId xmlns:p14="http://schemas.microsoft.com/office/powerpoint/2010/main" val="3608311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ARIA live regions (relevance)</a:t>
            </a:r>
            <a:endParaRPr lang="en-AU" dirty="0"/>
          </a:p>
        </p:txBody>
      </p:sp>
      <p:sp>
        <p:nvSpPr>
          <p:cNvPr id="3" name="Content Placeholder 2"/>
          <p:cNvSpPr>
            <a:spLocks noGrp="1"/>
          </p:cNvSpPr>
          <p:nvPr>
            <p:ph idx="1"/>
          </p:nvPr>
        </p:nvSpPr>
        <p:spPr>
          <a:xfrm>
            <a:off x="540000" y="3060001"/>
            <a:ext cx="8877132" cy="3166388"/>
          </a:xfrm>
        </p:spPr>
        <p:txBody>
          <a:bodyPr>
            <a:normAutofit/>
          </a:bodyPr>
          <a:lstStyle/>
          <a:p>
            <a:r>
              <a:rPr lang="en-AU" b="1" dirty="0" smtClean="0">
                <a:latin typeface="Courier New" pitchFamily="49" charset="0"/>
                <a:cs typeface="Courier New" pitchFamily="49" charset="0"/>
              </a:rPr>
              <a:t>aria-busy</a:t>
            </a:r>
            <a:r>
              <a:rPr lang="en-AU" dirty="0" smtClean="0"/>
              <a:t> (values: true, false)</a:t>
            </a:r>
          </a:p>
          <a:p>
            <a:pPr lvl="1"/>
            <a:r>
              <a:rPr lang="en-AU" dirty="0" smtClean="0"/>
              <a:t>AT will only announced changes once aria-busy=“false”</a:t>
            </a:r>
          </a:p>
          <a:p>
            <a:r>
              <a:rPr lang="en-AU" b="1" dirty="0" smtClean="0">
                <a:latin typeface="Courier New" pitchFamily="49" charset="0"/>
                <a:cs typeface="Courier New" pitchFamily="49" charset="0"/>
              </a:rPr>
              <a:t>aria-atomic</a:t>
            </a:r>
            <a:r>
              <a:rPr lang="en-AU" dirty="0" smtClean="0"/>
              <a:t> (values: true, false)</a:t>
            </a:r>
          </a:p>
          <a:p>
            <a:pPr lvl="1"/>
            <a:r>
              <a:rPr lang="en-AU" dirty="0" smtClean="0"/>
              <a:t>Read out only the change, or the entire live region</a:t>
            </a:r>
          </a:p>
          <a:p>
            <a:r>
              <a:rPr lang="en-AU" b="1" dirty="0" smtClean="0">
                <a:latin typeface="Courier New" pitchFamily="49" charset="0"/>
                <a:cs typeface="Courier New" pitchFamily="49" charset="0"/>
              </a:rPr>
              <a:t>aria-relevant</a:t>
            </a:r>
            <a:r>
              <a:rPr lang="en-AU" dirty="0" smtClean="0"/>
              <a:t> (values: additions, removals, text)</a:t>
            </a:r>
          </a:p>
          <a:p>
            <a:pPr lvl="1"/>
            <a:r>
              <a:rPr lang="en-AU" dirty="0" smtClean="0"/>
              <a:t>Relevant changes to live regions depends on value</a:t>
            </a:r>
          </a:p>
          <a:p>
            <a:endParaRPr lang="en-AU" dirty="0"/>
          </a:p>
        </p:txBody>
      </p:sp>
    </p:spTree>
    <p:extLst>
      <p:ext uri="{BB962C8B-B14F-4D97-AF65-F5344CB8AC3E}">
        <p14:creationId xmlns:p14="http://schemas.microsoft.com/office/powerpoint/2010/main" val="3770789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Special ARIA live regions</a:t>
            </a:r>
            <a:endParaRPr lang="en-AU" dirty="0"/>
          </a:p>
        </p:txBody>
      </p:sp>
      <p:sp>
        <p:nvSpPr>
          <p:cNvPr id="3" name="Content Placeholder 2"/>
          <p:cNvSpPr>
            <a:spLocks noGrp="1"/>
          </p:cNvSpPr>
          <p:nvPr>
            <p:ph idx="1"/>
          </p:nvPr>
        </p:nvSpPr>
        <p:spPr>
          <a:xfrm>
            <a:off x="540000" y="3060001"/>
            <a:ext cx="8426579" cy="3166388"/>
          </a:xfrm>
        </p:spPr>
        <p:txBody>
          <a:bodyPr/>
          <a:lstStyle/>
          <a:p>
            <a:r>
              <a:rPr lang="en-AU" b="1" dirty="0" smtClean="0">
                <a:latin typeface="Courier New" pitchFamily="49" charset="0"/>
                <a:cs typeface="Courier New" pitchFamily="49" charset="0"/>
              </a:rPr>
              <a:t>alert </a:t>
            </a:r>
            <a:r>
              <a:rPr lang="en-AU" dirty="0" smtClean="0"/>
              <a:t>one-time </a:t>
            </a:r>
            <a:r>
              <a:rPr lang="en-AU" dirty="0"/>
              <a:t>notification</a:t>
            </a:r>
            <a:endParaRPr lang="en-AU" b="1" dirty="0" smtClean="0">
              <a:latin typeface="Courier New" pitchFamily="49" charset="0"/>
              <a:cs typeface="Courier New" pitchFamily="49" charset="0"/>
            </a:endParaRPr>
          </a:p>
          <a:p>
            <a:r>
              <a:rPr lang="en-AU" b="1" dirty="0" smtClean="0">
                <a:latin typeface="Courier New" pitchFamily="49" charset="0"/>
                <a:cs typeface="Courier New" pitchFamily="49" charset="0"/>
              </a:rPr>
              <a:t>Status </a:t>
            </a:r>
            <a:r>
              <a:rPr lang="en-AU" dirty="0"/>
              <a:t>u</a:t>
            </a:r>
            <a:r>
              <a:rPr lang="en-AU" dirty="0" smtClean="0"/>
              <a:t>pdated periodically w/ web app status</a:t>
            </a:r>
            <a:endParaRPr lang="en-AU" b="1" dirty="0" smtClean="0">
              <a:latin typeface="Courier New" pitchFamily="49" charset="0"/>
              <a:cs typeface="Courier New" pitchFamily="49" charset="0"/>
            </a:endParaRPr>
          </a:p>
          <a:p>
            <a:r>
              <a:rPr lang="en-AU" b="1" dirty="0">
                <a:latin typeface="Courier New" pitchFamily="49" charset="0"/>
                <a:cs typeface="Courier New" pitchFamily="49" charset="0"/>
              </a:rPr>
              <a:t>t</a:t>
            </a:r>
            <a:r>
              <a:rPr lang="en-AU" b="1" dirty="0" smtClean="0">
                <a:latin typeface="Courier New" pitchFamily="49" charset="0"/>
                <a:cs typeface="Courier New" pitchFamily="49" charset="0"/>
              </a:rPr>
              <a:t>imer </a:t>
            </a:r>
            <a:r>
              <a:rPr lang="en-AU" dirty="0"/>
              <a:t>time elapsed or time remaining</a:t>
            </a:r>
            <a:endParaRPr lang="en-AU" b="1" dirty="0">
              <a:latin typeface="Courier New" pitchFamily="49" charset="0"/>
              <a:cs typeface="Courier New" pitchFamily="49" charset="0"/>
            </a:endParaRPr>
          </a:p>
          <a:p>
            <a:r>
              <a:rPr lang="en-AU" b="1" dirty="0" smtClean="0">
                <a:latin typeface="Courier New" pitchFamily="49" charset="0"/>
                <a:cs typeface="Courier New" pitchFamily="49" charset="0"/>
              </a:rPr>
              <a:t>marquee </a:t>
            </a:r>
            <a:r>
              <a:rPr lang="en-AU" dirty="0"/>
              <a:t>scrolling text (e.g. stock ticker)</a:t>
            </a:r>
            <a:endParaRPr lang="en-AU" b="1" dirty="0" smtClean="0">
              <a:latin typeface="Courier New" pitchFamily="49" charset="0"/>
              <a:cs typeface="Courier New" pitchFamily="49" charset="0"/>
            </a:endParaRPr>
          </a:p>
          <a:p>
            <a:r>
              <a:rPr lang="en-AU" b="1" dirty="0" smtClean="0">
                <a:latin typeface="Courier New" pitchFamily="49" charset="0"/>
                <a:cs typeface="Courier New" pitchFamily="49" charset="0"/>
              </a:rPr>
              <a:t>log </a:t>
            </a:r>
            <a:r>
              <a:rPr lang="en-AU" dirty="0"/>
              <a:t>new information (e.g. chat program)</a:t>
            </a:r>
            <a:endParaRPr lang="en-AU" b="1" dirty="0" smtClean="0">
              <a:latin typeface="Courier New" pitchFamily="49" charset="0"/>
              <a:cs typeface="Courier New" pitchFamily="49" charset="0"/>
            </a:endParaRPr>
          </a:p>
        </p:txBody>
      </p:sp>
    </p:spTree>
    <p:extLst>
      <p:ext uri="{BB962C8B-B14F-4D97-AF65-F5344CB8AC3E}">
        <p14:creationId xmlns:p14="http://schemas.microsoft.com/office/powerpoint/2010/main" val="541612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990"/>
            <a:ext cx="9906000" cy="6004021"/>
          </a:xfrm>
          <a:prstGeom prst="rect">
            <a:avLst/>
          </a:prstGeom>
        </p:spPr>
      </p:pic>
      <p:sp>
        <p:nvSpPr>
          <p:cNvPr id="16" name="Rectangle 15"/>
          <p:cNvSpPr/>
          <p:nvPr/>
        </p:nvSpPr>
        <p:spPr>
          <a:xfrm>
            <a:off x="244433" y="2054432"/>
            <a:ext cx="8001990" cy="3218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p:cNvSpPr/>
          <p:nvPr/>
        </p:nvSpPr>
        <p:spPr>
          <a:xfrm>
            <a:off x="2817421" y="5056644"/>
            <a:ext cx="6536839" cy="432000"/>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Courier New" pitchFamily="49" charset="0"/>
                <a:cs typeface="Courier New" pitchFamily="49" charset="0"/>
              </a:rPr>
              <a:t>&lt;div </a:t>
            </a:r>
            <a:r>
              <a:rPr lang="en-AU" dirty="0" smtClean="0">
                <a:latin typeface="Courier New" pitchFamily="49" charset="0"/>
                <a:cs typeface="Courier New" pitchFamily="49" charset="0"/>
              </a:rPr>
              <a:t>aria-live</a:t>
            </a:r>
            <a:r>
              <a:rPr lang="en-AU" dirty="0">
                <a:latin typeface="Courier New" pitchFamily="49" charset="0"/>
                <a:cs typeface="Courier New" pitchFamily="49" charset="0"/>
              </a:rPr>
              <a:t>="assertive" role="log"&gt;</a:t>
            </a:r>
          </a:p>
        </p:txBody>
      </p:sp>
      <p:sp>
        <p:nvSpPr>
          <p:cNvPr id="19" name="Rectangle 18"/>
          <p:cNvSpPr/>
          <p:nvPr/>
        </p:nvSpPr>
        <p:spPr>
          <a:xfrm>
            <a:off x="102920" y="617518"/>
            <a:ext cx="3473532" cy="739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p:cNvSpPr/>
          <p:nvPr/>
        </p:nvSpPr>
        <p:spPr>
          <a:xfrm>
            <a:off x="1518505" y="1141470"/>
            <a:ext cx="8246422" cy="432000"/>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Courier New" pitchFamily="49" charset="0"/>
                <a:cs typeface="Courier New" pitchFamily="49" charset="0"/>
              </a:rPr>
              <a:t>&lt;div id="</a:t>
            </a:r>
            <a:r>
              <a:rPr lang="en-AU" dirty="0" smtClean="0">
                <a:latin typeface="Courier New" pitchFamily="49" charset="0"/>
                <a:cs typeface="Courier New" pitchFamily="49" charset="0"/>
              </a:rPr>
              <a:t>container-contacts“</a:t>
            </a:r>
            <a:r>
              <a:rPr lang="en-AU" dirty="0">
                <a:latin typeface="Courier New" pitchFamily="49" charset="0"/>
                <a:cs typeface="Courier New" pitchFamily="49" charset="0"/>
              </a:rPr>
              <a:t> aria-live="assertive"&gt;</a:t>
            </a:r>
          </a:p>
        </p:txBody>
      </p:sp>
      <p:sp>
        <p:nvSpPr>
          <p:cNvPr id="20" name="Rectangle 19"/>
          <p:cNvSpPr/>
          <p:nvPr/>
        </p:nvSpPr>
        <p:spPr>
          <a:xfrm>
            <a:off x="1" y="426990"/>
            <a:ext cx="9867406" cy="6004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ounded Rectangle 20"/>
          <p:cNvSpPr/>
          <p:nvPr/>
        </p:nvSpPr>
        <p:spPr>
          <a:xfrm>
            <a:off x="4933702" y="181850"/>
            <a:ext cx="4831225" cy="432000"/>
          </a:xfrm>
          <a:prstGeom prst="round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Courier New" pitchFamily="49" charset="0"/>
                <a:cs typeface="Courier New" pitchFamily="49" charset="0"/>
              </a:rPr>
              <a:t>&lt;div </a:t>
            </a:r>
            <a:r>
              <a:rPr lang="en-AU" dirty="0" smtClean="0">
                <a:latin typeface="Courier New" pitchFamily="49" charset="0"/>
                <a:cs typeface="Courier New" pitchFamily="49" charset="0"/>
              </a:rPr>
              <a:t>… role=“application"&gt;</a:t>
            </a:r>
            <a:endParaRPr lang="en-AU" dirty="0">
              <a:latin typeface="Courier New" pitchFamily="49" charset="0"/>
              <a:cs typeface="Courier New" pitchFamily="49" charset="0"/>
            </a:endParaRPr>
          </a:p>
        </p:txBody>
      </p:sp>
    </p:spTree>
    <p:extLst>
      <p:ext uri="{BB962C8B-B14F-4D97-AF65-F5344CB8AC3E}">
        <p14:creationId xmlns:p14="http://schemas.microsoft.com/office/powerpoint/2010/main" val="1680230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WAI-ARIA for widgets</a:t>
            </a:r>
            <a:endParaRPr lang="en-AU" dirty="0"/>
          </a:p>
        </p:txBody>
      </p:sp>
      <p:sp>
        <p:nvSpPr>
          <p:cNvPr id="5" name="Text Placeholder 4"/>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833013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4" y="13648"/>
            <a:ext cx="10003810" cy="5985094"/>
          </a:xfrm>
        </p:spPr>
      </p:pic>
      <p:sp>
        <p:nvSpPr>
          <p:cNvPr id="7" name="TextBox 6"/>
          <p:cNvSpPr txBox="1"/>
          <p:nvPr/>
        </p:nvSpPr>
        <p:spPr>
          <a:xfrm>
            <a:off x="4148919" y="6366259"/>
            <a:ext cx="5506700" cy="369332"/>
          </a:xfrm>
          <a:prstGeom prst="rect">
            <a:avLst/>
          </a:prstGeom>
          <a:noFill/>
        </p:spPr>
        <p:txBody>
          <a:bodyPr wrap="none" rtlCol="0">
            <a:spAutoFit/>
          </a:bodyPr>
          <a:lstStyle/>
          <a:p>
            <a:r>
              <a:rPr lang="en-AU" dirty="0"/>
              <a:t>http://www.paciellogroup.com/blog/misc/ARIA/slider/</a:t>
            </a:r>
          </a:p>
        </p:txBody>
      </p:sp>
    </p:spTree>
    <p:extLst>
      <p:ext uri="{BB962C8B-B14F-4D97-AF65-F5344CB8AC3E}">
        <p14:creationId xmlns:p14="http://schemas.microsoft.com/office/powerpoint/2010/main" val="3638907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965278"/>
            <a:ext cx="8685887" cy="4261111"/>
          </a:xfrm>
        </p:spPr>
        <p:txBody>
          <a:bodyPr>
            <a:normAutofit/>
          </a:bodyPr>
          <a:lstStyle/>
          <a:p>
            <a:r>
              <a:rPr lang="en-AU" sz="3200" b="1" dirty="0">
                <a:solidFill>
                  <a:schemeClr val="tx1"/>
                </a:solidFill>
                <a:latin typeface="Courier New" pitchFamily="49" charset="0"/>
                <a:cs typeface="Courier New" pitchFamily="49" charset="0"/>
              </a:rPr>
              <a:t>&lt;button </a:t>
            </a:r>
            <a:r>
              <a:rPr lang="en-AU" sz="3200" b="1" u="sng" dirty="0">
                <a:solidFill>
                  <a:schemeClr val="tx1"/>
                </a:solidFill>
                <a:latin typeface="Courier New" pitchFamily="49" charset="0"/>
                <a:cs typeface="Courier New" pitchFamily="49" charset="0"/>
              </a:rPr>
              <a:t>aria-</a:t>
            </a:r>
            <a:r>
              <a:rPr lang="en-AU" sz="3200" b="1" u="sng" dirty="0" err="1">
                <a:solidFill>
                  <a:schemeClr val="tx1"/>
                </a:solidFill>
                <a:latin typeface="Courier New" pitchFamily="49" charset="0"/>
                <a:cs typeface="Courier New" pitchFamily="49" charset="0"/>
              </a:rPr>
              <a:t>valuetext</a:t>
            </a:r>
            <a:r>
              <a:rPr lang="en-AU" sz="3200" b="1" u="sng" dirty="0">
                <a:solidFill>
                  <a:schemeClr val="tx1"/>
                </a:solidFill>
                <a:latin typeface="Courier New" pitchFamily="49" charset="0"/>
                <a:cs typeface="Courier New" pitchFamily="49" charset="0"/>
              </a:rPr>
              <a:t>="61%"</a:t>
            </a:r>
            <a:r>
              <a:rPr lang="en-AU" sz="3200" b="1" dirty="0">
                <a:solidFill>
                  <a:schemeClr val="tx1"/>
                </a:solidFill>
                <a:latin typeface="Courier New" pitchFamily="49" charset="0"/>
                <a:cs typeface="Courier New" pitchFamily="49" charset="0"/>
              </a:rPr>
              <a:t> </a:t>
            </a:r>
            <a:r>
              <a:rPr lang="en-AU" sz="3200" b="1" u="sng" dirty="0">
                <a:solidFill>
                  <a:schemeClr val="tx1"/>
                </a:solidFill>
                <a:latin typeface="Courier New" pitchFamily="49" charset="0"/>
                <a:cs typeface="Courier New" pitchFamily="49" charset="0"/>
              </a:rPr>
              <a:t>aria-</a:t>
            </a:r>
            <a:r>
              <a:rPr lang="en-AU" sz="3200" b="1" u="sng" dirty="0" err="1">
                <a:solidFill>
                  <a:schemeClr val="tx1"/>
                </a:solidFill>
                <a:latin typeface="Courier New" pitchFamily="49" charset="0"/>
                <a:cs typeface="Courier New" pitchFamily="49" charset="0"/>
              </a:rPr>
              <a:t>valuenow</a:t>
            </a:r>
            <a:r>
              <a:rPr lang="en-AU" sz="3200" b="1" u="sng" dirty="0">
                <a:solidFill>
                  <a:schemeClr val="tx1"/>
                </a:solidFill>
                <a:latin typeface="Courier New" pitchFamily="49" charset="0"/>
                <a:cs typeface="Courier New" pitchFamily="49" charset="0"/>
              </a:rPr>
              <a:t>="61"</a:t>
            </a:r>
            <a:r>
              <a:rPr lang="en-AU" sz="3200" b="1" dirty="0">
                <a:solidFill>
                  <a:schemeClr val="tx1"/>
                </a:solidFill>
                <a:latin typeface="Courier New" pitchFamily="49" charset="0"/>
                <a:cs typeface="Courier New" pitchFamily="49" charset="0"/>
              </a:rPr>
              <a:t> </a:t>
            </a:r>
            <a:r>
              <a:rPr lang="en-AU" sz="3200" b="1" u="sng" dirty="0">
                <a:solidFill>
                  <a:schemeClr val="tx1"/>
                </a:solidFill>
                <a:latin typeface="Courier New" pitchFamily="49" charset="0"/>
                <a:cs typeface="Courier New" pitchFamily="49" charset="0"/>
              </a:rPr>
              <a:t>aria-</a:t>
            </a:r>
            <a:r>
              <a:rPr lang="en-AU" sz="3200" b="1" u="sng" dirty="0" err="1">
                <a:solidFill>
                  <a:schemeClr val="tx1"/>
                </a:solidFill>
                <a:latin typeface="Courier New" pitchFamily="49" charset="0"/>
                <a:cs typeface="Courier New" pitchFamily="49" charset="0"/>
              </a:rPr>
              <a:t>valuemax</a:t>
            </a:r>
            <a:r>
              <a:rPr lang="en-AU" sz="3200" b="1" u="sng" dirty="0">
                <a:solidFill>
                  <a:schemeClr val="tx1"/>
                </a:solidFill>
                <a:latin typeface="Courier New" pitchFamily="49" charset="0"/>
                <a:cs typeface="Courier New" pitchFamily="49" charset="0"/>
              </a:rPr>
              <a:t>="100"</a:t>
            </a:r>
            <a:r>
              <a:rPr lang="en-AU" sz="3200" b="1" dirty="0">
                <a:solidFill>
                  <a:schemeClr val="tx1"/>
                </a:solidFill>
                <a:latin typeface="Courier New" pitchFamily="49" charset="0"/>
                <a:cs typeface="Courier New" pitchFamily="49" charset="0"/>
              </a:rPr>
              <a:t> </a:t>
            </a:r>
            <a:r>
              <a:rPr lang="en-AU" sz="3200" b="1" u="sng" dirty="0">
                <a:solidFill>
                  <a:schemeClr val="tx1"/>
                </a:solidFill>
                <a:latin typeface="Courier New" pitchFamily="49" charset="0"/>
                <a:cs typeface="Courier New" pitchFamily="49" charset="0"/>
              </a:rPr>
              <a:t>aria-</a:t>
            </a:r>
            <a:r>
              <a:rPr lang="en-AU" sz="3200" b="1" u="sng" dirty="0" err="1">
                <a:solidFill>
                  <a:schemeClr val="tx1"/>
                </a:solidFill>
                <a:latin typeface="Courier New" pitchFamily="49" charset="0"/>
                <a:cs typeface="Courier New" pitchFamily="49" charset="0"/>
              </a:rPr>
              <a:t>valuemin</a:t>
            </a:r>
            <a:r>
              <a:rPr lang="en-AU" sz="3200" b="1" u="sng" dirty="0">
                <a:solidFill>
                  <a:schemeClr val="tx1"/>
                </a:solidFill>
                <a:latin typeface="Courier New" pitchFamily="49" charset="0"/>
                <a:cs typeface="Courier New" pitchFamily="49" charset="0"/>
              </a:rPr>
              <a:t>="0"</a:t>
            </a:r>
            <a:r>
              <a:rPr lang="en-AU" sz="3200" b="1" dirty="0">
                <a:solidFill>
                  <a:schemeClr val="tx1"/>
                </a:solidFill>
                <a:latin typeface="Courier New" pitchFamily="49" charset="0"/>
                <a:cs typeface="Courier New" pitchFamily="49" charset="0"/>
              </a:rPr>
              <a:t> </a:t>
            </a:r>
            <a:r>
              <a:rPr lang="en-AU" sz="3200" b="1" u="sng" dirty="0">
                <a:solidFill>
                  <a:schemeClr val="tx1"/>
                </a:solidFill>
                <a:latin typeface="Courier New" pitchFamily="49" charset="0"/>
                <a:cs typeface="Courier New" pitchFamily="49" charset="0"/>
              </a:rPr>
              <a:t>aria-</a:t>
            </a:r>
            <a:r>
              <a:rPr lang="en-AU" sz="3200" b="1" u="sng" dirty="0" err="1">
                <a:solidFill>
                  <a:schemeClr val="tx1"/>
                </a:solidFill>
                <a:latin typeface="Courier New" pitchFamily="49" charset="0"/>
                <a:cs typeface="Courier New" pitchFamily="49" charset="0"/>
              </a:rPr>
              <a:t>labelledby</a:t>
            </a:r>
            <a:r>
              <a:rPr lang="en-AU" sz="3200" b="1" u="sng" dirty="0">
                <a:solidFill>
                  <a:schemeClr val="tx1"/>
                </a:solidFill>
                <a:latin typeface="Courier New" pitchFamily="49" charset="0"/>
                <a:cs typeface="Courier New" pitchFamily="49" charset="0"/>
              </a:rPr>
              <a:t>="</a:t>
            </a:r>
            <a:r>
              <a:rPr lang="en-AU" sz="3200" b="1" u="sng" dirty="0" err="1">
                <a:solidFill>
                  <a:schemeClr val="tx1"/>
                </a:solidFill>
                <a:latin typeface="Courier New" pitchFamily="49" charset="0"/>
                <a:cs typeface="Courier New" pitchFamily="49" charset="0"/>
              </a:rPr>
              <a:t>sliderLabel</a:t>
            </a:r>
            <a:r>
              <a:rPr lang="en-AU" sz="3200" b="1" u="sng" dirty="0">
                <a:solidFill>
                  <a:schemeClr val="tx1"/>
                </a:solidFill>
                <a:latin typeface="Courier New" pitchFamily="49" charset="0"/>
                <a:cs typeface="Courier New" pitchFamily="49" charset="0"/>
              </a:rPr>
              <a:t>"</a:t>
            </a:r>
            <a:r>
              <a:rPr lang="en-AU" sz="3200" b="1" dirty="0">
                <a:solidFill>
                  <a:schemeClr val="tx1"/>
                </a:solidFill>
                <a:latin typeface="Courier New" pitchFamily="49" charset="0"/>
                <a:cs typeface="Courier New" pitchFamily="49" charset="0"/>
              </a:rPr>
              <a:t> </a:t>
            </a:r>
            <a:r>
              <a:rPr lang="en-AU" sz="3200" b="1" u="sng" dirty="0">
                <a:solidFill>
                  <a:schemeClr val="tx1"/>
                </a:solidFill>
                <a:latin typeface="Courier New" pitchFamily="49" charset="0"/>
                <a:cs typeface="Courier New" pitchFamily="49" charset="0"/>
              </a:rPr>
              <a:t>role="slider"</a:t>
            </a:r>
            <a:r>
              <a:rPr lang="en-AU" sz="3200" b="1" dirty="0">
                <a:solidFill>
                  <a:schemeClr val="tx1"/>
                </a:solidFill>
                <a:latin typeface="Courier New" pitchFamily="49" charset="0"/>
                <a:cs typeface="Courier New" pitchFamily="49" charset="0"/>
              </a:rPr>
              <a:t> id="sliderThumb1" class="</a:t>
            </a:r>
            <a:r>
              <a:rPr lang="en-AU" sz="3200" b="1" dirty="0" err="1">
                <a:solidFill>
                  <a:schemeClr val="tx1"/>
                </a:solidFill>
                <a:latin typeface="Courier New" pitchFamily="49" charset="0"/>
                <a:cs typeface="Courier New" pitchFamily="49" charset="0"/>
              </a:rPr>
              <a:t>sliderThumb</a:t>
            </a:r>
            <a:r>
              <a:rPr lang="en-AU" sz="3200" b="1" dirty="0">
                <a:solidFill>
                  <a:schemeClr val="tx1"/>
                </a:solidFill>
                <a:latin typeface="Courier New" pitchFamily="49" charset="0"/>
                <a:cs typeface="Courier New" pitchFamily="49" charset="0"/>
              </a:rPr>
              <a:t>" style="left: 113px</a:t>
            </a:r>
            <a:r>
              <a:rPr lang="en-AU" sz="3200" b="1" dirty="0" smtClean="0">
                <a:solidFill>
                  <a:schemeClr val="tx1"/>
                </a:solidFill>
                <a:latin typeface="Courier New" pitchFamily="49" charset="0"/>
                <a:cs typeface="Courier New" pitchFamily="49" charset="0"/>
              </a:rPr>
              <a:t>;"&gt; &lt;/</a:t>
            </a:r>
            <a:r>
              <a:rPr lang="en-AU" sz="3200" b="1" dirty="0">
                <a:solidFill>
                  <a:schemeClr val="tx1"/>
                </a:solidFill>
                <a:latin typeface="Courier New" pitchFamily="49" charset="0"/>
                <a:cs typeface="Courier New" pitchFamily="49" charset="0"/>
              </a:rPr>
              <a:t>button&gt;</a:t>
            </a:r>
          </a:p>
        </p:txBody>
      </p:sp>
      <p:sp>
        <p:nvSpPr>
          <p:cNvPr id="4" name="TextBox 3"/>
          <p:cNvSpPr txBox="1"/>
          <p:nvPr/>
        </p:nvSpPr>
        <p:spPr>
          <a:xfrm>
            <a:off x="4148919" y="6366259"/>
            <a:ext cx="5506700" cy="369332"/>
          </a:xfrm>
          <a:prstGeom prst="rect">
            <a:avLst/>
          </a:prstGeom>
          <a:noFill/>
        </p:spPr>
        <p:txBody>
          <a:bodyPr wrap="none" rtlCol="0">
            <a:spAutoFit/>
          </a:bodyPr>
          <a:lstStyle/>
          <a:p>
            <a:r>
              <a:rPr lang="en-AU" dirty="0"/>
              <a:t>http://www.paciellogroup.com/blog/misc/ARIA/slider/</a:t>
            </a:r>
          </a:p>
        </p:txBody>
      </p:sp>
    </p:spTree>
    <p:extLst>
      <p:ext uri="{BB962C8B-B14F-4D97-AF65-F5344CB8AC3E}">
        <p14:creationId xmlns:p14="http://schemas.microsoft.com/office/powerpoint/2010/main" val="553495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pic>
        <p:nvPicPr>
          <p:cNvPr id="6" name="Content Placeholder 5">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829622" cy="5513696"/>
          </a:xfrm>
        </p:spPr>
      </p:pic>
      <p:sp>
        <p:nvSpPr>
          <p:cNvPr id="7" name="TextBox 6"/>
          <p:cNvSpPr txBox="1"/>
          <p:nvPr/>
        </p:nvSpPr>
        <p:spPr>
          <a:xfrm>
            <a:off x="1822174" y="6386310"/>
            <a:ext cx="8007448" cy="369332"/>
          </a:xfrm>
          <a:prstGeom prst="rect">
            <a:avLst/>
          </a:prstGeom>
          <a:noFill/>
        </p:spPr>
        <p:txBody>
          <a:bodyPr wrap="none" rtlCol="0">
            <a:spAutoFit/>
          </a:bodyPr>
          <a:lstStyle/>
          <a:p>
            <a:r>
              <a:rPr lang="en-AU" dirty="0"/>
              <a:t>http://www.paciellogroup.com/blog/misc/samples/aria/slider/doubleslider.html</a:t>
            </a:r>
          </a:p>
        </p:txBody>
      </p:sp>
    </p:spTree>
    <p:extLst>
      <p:ext uri="{BB962C8B-B14F-4D97-AF65-F5344CB8AC3E}">
        <p14:creationId xmlns:p14="http://schemas.microsoft.com/office/powerpoint/2010/main" val="3386845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ARIA validation</a:t>
            </a:r>
            <a:endParaRPr lang="en-AU" dirty="0"/>
          </a:p>
        </p:txBody>
      </p:sp>
      <p:sp>
        <p:nvSpPr>
          <p:cNvPr id="3" name="Content Placeholder 2"/>
          <p:cNvSpPr>
            <a:spLocks noGrp="1"/>
          </p:cNvSpPr>
          <p:nvPr>
            <p:ph idx="1"/>
          </p:nvPr>
        </p:nvSpPr>
        <p:spPr/>
        <p:txBody>
          <a:bodyPr/>
          <a:lstStyle/>
          <a:p>
            <a:r>
              <a:rPr lang="en-AU" dirty="0" smtClean="0"/>
              <a:t>ARIA attributes don’t validate in HTML4</a:t>
            </a:r>
          </a:p>
          <a:p>
            <a:r>
              <a:rPr lang="en-AU" dirty="0" smtClean="0"/>
              <a:t>Use </a:t>
            </a:r>
            <a:r>
              <a:rPr lang="en-AU" dirty="0"/>
              <a:t>the HTML5 DOCTYPE with ARIA markup </a:t>
            </a:r>
            <a:endParaRPr lang="en-AU" dirty="0" smtClean="0"/>
          </a:p>
          <a:p>
            <a:r>
              <a:rPr lang="en-AU" dirty="0" smtClean="0"/>
              <a:t>Validate </a:t>
            </a:r>
            <a:r>
              <a:rPr lang="en-AU" dirty="0"/>
              <a:t>using the </a:t>
            </a:r>
            <a:r>
              <a:rPr lang="en-AU" dirty="0">
                <a:hlinkClick r:id="rId2"/>
              </a:rPr>
              <a:t>W3C Nu Markup Validation </a:t>
            </a:r>
            <a:r>
              <a:rPr lang="en-AU" dirty="0" smtClean="0">
                <a:hlinkClick r:id="rId2"/>
              </a:rPr>
              <a:t>Service</a:t>
            </a:r>
            <a:endParaRPr lang="en-AU" dirty="0" smtClean="0"/>
          </a:p>
          <a:p>
            <a:endParaRPr lang="en-AU" dirty="0"/>
          </a:p>
        </p:txBody>
      </p:sp>
    </p:spTree>
    <p:extLst>
      <p:ext uri="{BB962C8B-B14F-4D97-AF65-F5344CB8AC3E}">
        <p14:creationId xmlns:p14="http://schemas.microsoft.com/office/powerpoint/2010/main" val="170964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problem</a:t>
            </a:r>
            <a:endParaRPr lang="en-AU" dirty="0"/>
          </a:p>
        </p:txBody>
      </p:sp>
      <p:sp>
        <p:nvSpPr>
          <p:cNvPr id="3" name="Content Placeholder 2"/>
          <p:cNvSpPr>
            <a:spLocks noGrp="1"/>
          </p:cNvSpPr>
          <p:nvPr>
            <p:ph idx="1"/>
          </p:nvPr>
        </p:nvSpPr>
        <p:spPr>
          <a:xfrm>
            <a:off x="540000" y="3060001"/>
            <a:ext cx="7948907" cy="3166388"/>
          </a:xfrm>
        </p:spPr>
        <p:txBody>
          <a:bodyPr>
            <a:normAutofit/>
          </a:bodyPr>
          <a:lstStyle/>
          <a:p>
            <a:r>
              <a:rPr lang="en-AU" dirty="0" smtClean="0"/>
              <a:t>HTML is really only meant for static content</a:t>
            </a:r>
          </a:p>
          <a:p>
            <a:r>
              <a:rPr lang="en-AU" dirty="0" err="1" smtClean="0"/>
              <a:t>Javascript</a:t>
            </a:r>
            <a:r>
              <a:rPr lang="en-AU" dirty="0" smtClean="0"/>
              <a:t> rides to the rescue!</a:t>
            </a:r>
          </a:p>
          <a:p>
            <a:pPr lvl="1"/>
            <a:r>
              <a:rPr lang="en-AU" dirty="0"/>
              <a:t>Dynamic interactions!</a:t>
            </a:r>
          </a:p>
          <a:p>
            <a:pPr lvl="1"/>
            <a:r>
              <a:rPr lang="en-AU" dirty="0"/>
              <a:t>Widgets</a:t>
            </a:r>
            <a:r>
              <a:rPr lang="en-AU" dirty="0" smtClean="0"/>
              <a:t>!</a:t>
            </a:r>
          </a:p>
          <a:p>
            <a:r>
              <a:rPr lang="en-AU" dirty="0" smtClean="0"/>
              <a:t>But assistive technologies don’t understand dynamic interactions and widgets</a:t>
            </a:r>
            <a:endParaRPr lang="en-AU" dirty="0"/>
          </a:p>
          <a:p>
            <a:endParaRPr lang="en-AU" dirty="0"/>
          </a:p>
        </p:txBody>
      </p:sp>
    </p:spTree>
    <p:extLst>
      <p:ext uri="{BB962C8B-B14F-4D97-AF65-F5344CB8AC3E}">
        <p14:creationId xmlns:p14="http://schemas.microsoft.com/office/powerpoint/2010/main" val="1092390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a:t>
            </a:r>
            <a:r>
              <a:rPr lang="en-AU" dirty="0" err="1" smtClean="0"/>
              <a:t>aways</a:t>
            </a:r>
            <a:endParaRPr lang="en-AU" dirty="0"/>
          </a:p>
        </p:txBody>
      </p:sp>
      <p:sp>
        <p:nvSpPr>
          <p:cNvPr id="3" name="Content Placeholder 2"/>
          <p:cNvSpPr>
            <a:spLocks noGrp="1"/>
          </p:cNvSpPr>
          <p:nvPr>
            <p:ph idx="1"/>
          </p:nvPr>
        </p:nvSpPr>
        <p:spPr/>
        <p:txBody>
          <a:bodyPr/>
          <a:lstStyle/>
          <a:p>
            <a:r>
              <a:rPr lang="en-AU" dirty="0" smtClean="0"/>
              <a:t>Dynamic content no longer has to be inaccessible to assistive technologies</a:t>
            </a:r>
          </a:p>
          <a:p>
            <a:r>
              <a:rPr lang="en-AU" dirty="0" smtClean="0"/>
              <a:t>Start using ARIA now (if you aren’t already)</a:t>
            </a:r>
          </a:p>
          <a:p>
            <a:r>
              <a:rPr lang="en-AU" dirty="0" smtClean="0"/>
              <a:t>Easy wins (landmark roles, forms)</a:t>
            </a:r>
          </a:p>
          <a:p>
            <a:r>
              <a:rPr lang="en-AU" dirty="0" smtClean="0"/>
              <a:t>It’s </a:t>
            </a:r>
            <a:r>
              <a:rPr lang="en-AU" dirty="0" err="1" smtClean="0"/>
              <a:t>kinda</a:t>
            </a:r>
            <a:r>
              <a:rPr lang="en-AU" dirty="0" smtClean="0"/>
              <a:t> fun!</a:t>
            </a:r>
            <a:endParaRPr lang="en-AU" dirty="0"/>
          </a:p>
        </p:txBody>
      </p:sp>
    </p:spTree>
    <p:extLst>
      <p:ext uri="{BB962C8B-B14F-4D97-AF65-F5344CB8AC3E}">
        <p14:creationId xmlns:p14="http://schemas.microsoft.com/office/powerpoint/2010/main" val="4167414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evaluation</a:t>
            </a:r>
            <a:endParaRPr lang="en-AU" dirty="0"/>
          </a:p>
        </p:txBody>
      </p:sp>
      <p:sp>
        <p:nvSpPr>
          <p:cNvPr id="3" name="Content Placeholder 2"/>
          <p:cNvSpPr>
            <a:spLocks noGrp="1"/>
          </p:cNvSpPr>
          <p:nvPr>
            <p:ph idx="1"/>
          </p:nvPr>
        </p:nvSpPr>
        <p:spPr/>
        <p:txBody>
          <a:bodyPr/>
          <a:lstStyle/>
          <a:p>
            <a:pPr lvl="0"/>
            <a:r>
              <a:rPr lang="en-AU" dirty="0"/>
              <a:t>Creating dynamic and </a:t>
            </a:r>
            <a:r>
              <a:rPr lang="en-AU" dirty="0" smtClean="0"/>
              <a:t>accessible </a:t>
            </a:r>
            <a:r>
              <a:rPr lang="en-AU" dirty="0"/>
              <a:t>content in Drupal 7 using </a:t>
            </a:r>
            <a:r>
              <a:rPr lang="en-AU" dirty="0" smtClean="0"/>
              <a:t>WAI-ARIA</a:t>
            </a:r>
          </a:p>
        </p:txBody>
      </p:sp>
    </p:spTree>
    <p:extLst>
      <p:ext uri="{BB962C8B-B14F-4D97-AF65-F5344CB8AC3E}">
        <p14:creationId xmlns:p14="http://schemas.microsoft.com/office/powerpoint/2010/main" val="3536861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W3C WAI-ARIA documents</a:t>
            </a:r>
            <a:endParaRPr lang="en-AU" dirty="0"/>
          </a:p>
        </p:txBody>
      </p:sp>
      <p:sp>
        <p:nvSpPr>
          <p:cNvPr id="3" name="Content Placeholder 2"/>
          <p:cNvSpPr>
            <a:spLocks noGrp="1"/>
          </p:cNvSpPr>
          <p:nvPr>
            <p:ph idx="1"/>
          </p:nvPr>
        </p:nvSpPr>
        <p:spPr/>
        <p:txBody>
          <a:bodyPr>
            <a:normAutofit/>
          </a:bodyPr>
          <a:lstStyle/>
          <a:p>
            <a:r>
              <a:rPr lang="en-AU" dirty="0">
                <a:hlinkClick r:id="rId2"/>
              </a:rPr>
              <a:t>WAI-ARIA technical </a:t>
            </a:r>
            <a:r>
              <a:rPr lang="en-AU" dirty="0" smtClean="0">
                <a:hlinkClick r:id="rId2"/>
              </a:rPr>
              <a:t>specification</a:t>
            </a:r>
            <a:endParaRPr lang="en-AU" dirty="0" smtClean="0"/>
          </a:p>
          <a:p>
            <a:pPr lvl="1"/>
            <a:r>
              <a:rPr lang="en-AU" dirty="0"/>
              <a:t>http://www.w3.org/TR/wai-aria/</a:t>
            </a:r>
            <a:endParaRPr lang="en-AU" dirty="0" smtClean="0"/>
          </a:p>
          <a:p>
            <a:r>
              <a:rPr lang="en-AU" dirty="0" smtClean="0">
                <a:hlinkClick r:id="rId3"/>
              </a:rPr>
              <a:t>WAI-ARIA Primer</a:t>
            </a:r>
            <a:endParaRPr lang="en-AU" dirty="0"/>
          </a:p>
          <a:p>
            <a:pPr lvl="1"/>
            <a:r>
              <a:rPr lang="en-AU" dirty="0"/>
              <a:t>http://</a:t>
            </a:r>
            <a:r>
              <a:rPr lang="en-AU" dirty="0" smtClean="0"/>
              <a:t>www.w3.org/TR/wai-aria-primer</a:t>
            </a:r>
          </a:p>
          <a:p>
            <a:r>
              <a:rPr lang="en-AU" dirty="0" smtClean="0">
                <a:hlinkClick r:id="rId4"/>
              </a:rPr>
              <a:t>WAI-ARIA </a:t>
            </a:r>
            <a:r>
              <a:rPr lang="en-AU" dirty="0">
                <a:hlinkClick r:id="rId4"/>
              </a:rPr>
              <a:t>Authoring </a:t>
            </a:r>
            <a:r>
              <a:rPr lang="en-AU" dirty="0" smtClean="0">
                <a:hlinkClick r:id="rId4"/>
              </a:rPr>
              <a:t>Practices</a:t>
            </a:r>
            <a:endParaRPr lang="en-AU" dirty="0" smtClean="0"/>
          </a:p>
          <a:p>
            <a:pPr lvl="1"/>
            <a:r>
              <a:rPr lang="en-AU" dirty="0"/>
              <a:t>http://</a:t>
            </a:r>
            <a:r>
              <a:rPr lang="en-AU" dirty="0" smtClean="0"/>
              <a:t>www.w3.org/TR/wai-aria-practices</a:t>
            </a:r>
            <a:endParaRPr lang="en-AU" dirty="0"/>
          </a:p>
        </p:txBody>
      </p:sp>
    </p:spTree>
    <p:extLst>
      <p:ext uri="{BB962C8B-B14F-4D97-AF65-F5344CB8AC3E}">
        <p14:creationId xmlns:p14="http://schemas.microsoft.com/office/powerpoint/2010/main" val="445601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Useful WAI-ARIA resources</a:t>
            </a:r>
            <a:endParaRPr lang="en-AU" dirty="0"/>
          </a:p>
        </p:txBody>
      </p:sp>
      <p:sp>
        <p:nvSpPr>
          <p:cNvPr id="3" name="Content Placeholder 2"/>
          <p:cNvSpPr>
            <a:spLocks noGrp="1"/>
          </p:cNvSpPr>
          <p:nvPr>
            <p:ph idx="1"/>
          </p:nvPr>
        </p:nvSpPr>
        <p:spPr/>
        <p:txBody>
          <a:bodyPr>
            <a:normAutofit/>
          </a:bodyPr>
          <a:lstStyle/>
          <a:p>
            <a:r>
              <a:rPr lang="en-AU" dirty="0">
                <a:hlinkClick r:id="rId2"/>
              </a:rPr>
              <a:t>Using ARIA in </a:t>
            </a:r>
            <a:r>
              <a:rPr lang="en-AU" dirty="0" smtClean="0">
                <a:hlinkClick r:id="rId2"/>
              </a:rPr>
              <a:t>HTML</a:t>
            </a:r>
            <a:endParaRPr lang="en-AU" dirty="0" smtClean="0"/>
          </a:p>
          <a:p>
            <a:pPr lvl="1"/>
            <a:r>
              <a:rPr lang="en-AU" dirty="0"/>
              <a:t>http://</a:t>
            </a:r>
            <a:r>
              <a:rPr lang="en-AU" dirty="0" smtClean="0"/>
              <a:t>bit.ly/Qz3DHs</a:t>
            </a:r>
          </a:p>
          <a:p>
            <a:r>
              <a:rPr lang="en-AU" dirty="0" smtClean="0">
                <a:hlinkClick r:id="rId3"/>
              </a:rPr>
              <a:t>Introduction to WAI-ARIA </a:t>
            </a:r>
            <a:r>
              <a:rPr lang="en-AU" dirty="0" smtClean="0"/>
              <a:t>(Opera)</a:t>
            </a:r>
          </a:p>
          <a:p>
            <a:pPr lvl="1"/>
            <a:r>
              <a:rPr lang="en-AU" dirty="0"/>
              <a:t>http://</a:t>
            </a:r>
            <a:r>
              <a:rPr lang="en-AU" dirty="0" smtClean="0"/>
              <a:t>bit.ly/116YOW</a:t>
            </a:r>
          </a:p>
          <a:p>
            <a:r>
              <a:rPr lang="en-AU" dirty="0" smtClean="0">
                <a:hlinkClick r:id="rId4"/>
              </a:rPr>
              <a:t>The </a:t>
            </a:r>
            <a:r>
              <a:rPr lang="en-AU" dirty="0" err="1">
                <a:hlinkClick r:id="rId4"/>
              </a:rPr>
              <a:t>Paciello</a:t>
            </a:r>
            <a:r>
              <a:rPr lang="en-AU" dirty="0">
                <a:hlinkClick r:id="rId4"/>
              </a:rPr>
              <a:t> Group Blog </a:t>
            </a:r>
            <a:endParaRPr lang="en-AU" dirty="0"/>
          </a:p>
          <a:p>
            <a:pPr lvl="1"/>
            <a:r>
              <a:rPr lang="en-AU" dirty="0"/>
              <a:t>http://www.paciellogroup.com/blog</a:t>
            </a:r>
          </a:p>
        </p:txBody>
      </p:sp>
    </p:spTree>
    <p:extLst>
      <p:ext uri="{BB962C8B-B14F-4D97-AF65-F5344CB8AC3E}">
        <p14:creationId xmlns:p14="http://schemas.microsoft.com/office/powerpoint/2010/main" val="1755269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Web accessibility know how</a:t>
            </a:r>
            <a:endParaRPr lang="en-US" dirty="0"/>
          </a:p>
        </p:txBody>
      </p:sp>
      <p:sp>
        <p:nvSpPr>
          <p:cNvPr id="3" name="Text Placeholder 2"/>
          <p:cNvSpPr>
            <a:spLocks noGrp="1"/>
          </p:cNvSpPr>
          <p:nvPr>
            <p:ph type="body" sz="quarter" idx="10"/>
          </p:nvPr>
        </p:nvSpPr>
        <p:spPr/>
        <p:txBody>
          <a:bodyPr>
            <a:noAutofit/>
          </a:bodyPr>
          <a:lstStyle/>
          <a:p>
            <a:r>
              <a:rPr lang="en-US" dirty="0" smtClean="0"/>
              <a:t>Level 3, 616-620 Harris St</a:t>
            </a:r>
          </a:p>
          <a:p>
            <a:pPr lvl="1"/>
            <a:r>
              <a:rPr lang="en-US" dirty="0" smtClean="0"/>
              <a:t>Ultimo NSW 2007</a:t>
            </a:r>
          </a:p>
          <a:p>
            <a:pPr lvl="2"/>
            <a:r>
              <a:rPr lang="en-US" dirty="0"/>
              <a:t>t</a:t>
            </a:r>
            <a:r>
              <a:rPr lang="en-US" dirty="0" smtClean="0"/>
              <a:t>:	+61 2 8218 9320</a:t>
            </a:r>
          </a:p>
          <a:p>
            <a:pPr lvl="2"/>
            <a:r>
              <a:rPr lang="en-US" dirty="0" smtClean="0"/>
              <a:t>e:	knowhow@accessiq.org</a:t>
            </a:r>
          </a:p>
          <a:p>
            <a:pPr lvl="3"/>
            <a:r>
              <a:rPr lang="en-US" dirty="0" smtClean="0"/>
              <a:t>@</a:t>
            </a:r>
            <a:r>
              <a:rPr lang="en-US" dirty="0" err="1" smtClean="0"/>
              <a:t>accessiq</a:t>
            </a:r>
            <a:endParaRPr lang="en-US" dirty="0" smtClean="0"/>
          </a:p>
          <a:p>
            <a:pPr lvl="4"/>
            <a:r>
              <a:rPr lang="en-US" dirty="0" err="1" smtClean="0">
                <a:solidFill>
                  <a:srgbClr val="FFCA05"/>
                </a:solidFill>
              </a:rPr>
              <a:t>accessiq.org</a:t>
            </a:r>
            <a:endParaRPr lang="en-US" dirty="0">
              <a:solidFill>
                <a:srgbClr val="FFCA05"/>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Accessibility </a:t>
            </a:r>
            <a:r>
              <a:rPr lang="en-AU" dirty="0" smtClean="0"/>
              <a:t>interoperability </a:t>
            </a:r>
            <a:r>
              <a:rPr lang="en-AU" dirty="0"/>
              <a:t>at a DOM Node without JavaScript</a:t>
            </a:r>
          </a:p>
        </p:txBody>
      </p:sp>
      <p:grpSp>
        <p:nvGrpSpPr>
          <p:cNvPr id="26" name="Group 25"/>
          <p:cNvGrpSpPr/>
          <p:nvPr/>
        </p:nvGrpSpPr>
        <p:grpSpPr>
          <a:xfrm>
            <a:off x="540000" y="2763296"/>
            <a:ext cx="8726830" cy="3693319"/>
            <a:chOff x="540000" y="2695056"/>
            <a:chExt cx="8726830" cy="3693319"/>
          </a:xfrm>
        </p:grpSpPr>
        <p:sp>
          <p:nvSpPr>
            <p:cNvPr id="4" name="Rounded Rectangle 3"/>
            <p:cNvSpPr/>
            <p:nvPr/>
          </p:nvSpPr>
          <p:spPr>
            <a:xfrm>
              <a:off x="540000" y="4080682"/>
              <a:ext cx="1902949"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2400" dirty="0" smtClean="0"/>
                <a:t>Assistive Technology</a:t>
              </a:r>
              <a:endParaRPr lang="en-AU" sz="2400" dirty="0"/>
            </a:p>
          </p:txBody>
        </p:sp>
        <p:sp>
          <p:nvSpPr>
            <p:cNvPr id="5" name="Rounded Rectangle 4"/>
            <p:cNvSpPr/>
            <p:nvPr/>
          </p:nvSpPr>
          <p:spPr>
            <a:xfrm>
              <a:off x="5500048" y="4080679"/>
              <a:ext cx="1801505"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2400" dirty="0" smtClean="0"/>
                <a:t>UI</a:t>
              </a:r>
            </a:p>
            <a:p>
              <a:pPr algn="ctr"/>
              <a:r>
                <a:rPr lang="en-AU" sz="2400" dirty="0" smtClean="0"/>
                <a:t>component</a:t>
              </a:r>
              <a:endParaRPr lang="en-AU" sz="2400" dirty="0"/>
            </a:p>
          </p:txBody>
        </p:sp>
        <p:sp>
          <p:nvSpPr>
            <p:cNvPr id="8" name="Rounded Rectangle 7"/>
            <p:cNvSpPr/>
            <p:nvPr/>
          </p:nvSpPr>
          <p:spPr>
            <a:xfrm>
              <a:off x="7847999" y="3343700"/>
              <a:ext cx="1418831" cy="7369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2400" dirty="0" smtClean="0"/>
                <a:t>Data</a:t>
              </a:r>
              <a:endParaRPr lang="en-AU" sz="2400" dirty="0"/>
            </a:p>
          </p:txBody>
        </p:sp>
        <p:sp>
          <p:nvSpPr>
            <p:cNvPr id="9" name="Rounded Rectangle 8"/>
            <p:cNvSpPr/>
            <p:nvPr/>
          </p:nvSpPr>
          <p:spPr>
            <a:xfrm>
              <a:off x="7847998" y="5063323"/>
              <a:ext cx="1418831" cy="7369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2400" dirty="0" smtClean="0"/>
                <a:t>UI</a:t>
              </a:r>
              <a:endParaRPr lang="en-AU" sz="2400" dirty="0"/>
            </a:p>
          </p:txBody>
        </p:sp>
        <p:cxnSp>
          <p:nvCxnSpPr>
            <p:cNvPr id="13" name="Elbow Connector 12"/>
            <p:cNvCxnSpPr>
              <a:stCxn id="8" idx="1"/>
              <a:endCxn id="5" idx="3"/>
            </p:cNvCxnSpPr>
            <p:nvPr/>
          </p:nvCxnSpPr>
          <p:spPr>
            <a:xfrm rot="10800000" flipV="1">
              <a:off x="7301553" y="3712189"/>
              <a:ext cx="546446" cy="825689"/>
            </a:xfrm>
            <a:prstGeom prst="bentConnector3">
              <a:avLst/>
            </a:prstGeom>
            <a:ln>
              <a:headEnd w="lg" len="lg"/>
              <a:tailEnd type="arrow" w="lg" len="lg"/>
            </a:ln>
          </p:spPr>
          <p:style>
            <a:lnRef idx="2">
              <a:schemeClr val="accent6"/>
            </a:lnRef>
            <a:fillRef idx="0">
              <a:schemeClr val="accent6"/>
            </a:fillRef>
            <a:effectRef idx="1">
              <a:schemeClr val="accent6"/>
            </a:effectRef>
            <a:fontRef idx="minor">
              <a:schemeClr val="tx1"/>
            </a:fontRef>
          </p:style>
        </p:cxnSp>
        <p:cxnSp>
          <p:nvCxnSpPr>
            <p:cNvPr id="15" name="Elbow Connector 14"/>
            <p:cNvCxnSpPr>
              <a:stCxn id="9" idx="1"/>
              <a:endCxn id="5" idx="3"/>
            </p:cNvCxnSpPr>
            <p:nvPr/>
          </p:nvCxnSpPr>
          <p:spPr>
            <a:xfrm rot="10800000">
              <a:off x="7301554" y="4537879"/>
              <a:ext cx="546445" cy="893934"/>
            </a:xfrm>
            <a:prstGeom prst="bentConnector3">
              <a:avLst/>
            </a:prstGeom>
            <a:ln>
              <a:headEnd w="lg" len="lg"/>
              <a:tailEnd type="arrow" w="lg" len="lg"/>
            </a:ln>
          </p:spPr>
          <p:style>
            <a:lnRef idx="2">
              <a:schemeClr val="accent6"/>
            </a:lnRef>
            <a:fillRef idx="0">
              <a:schemeClr val="accent6"/>
            </a:fillRef>
            <a:effectRef idx="1">
              <a:schemeClr val="accent6"/>
            </a:effectRef>
            <a:fontRef idx="minor">
              <a:schemeClr val="tx1"/>
            </a:fontRef>
          </p:style>
        </p:cxnSp>
        <p:grpSp>
          <p:nvGrpSpPr>
            <p:cNvPr id="18" name="Group 17"/>
            <p:cNvGrpSpPr/>
            <p:nvPr/>
          </p:nvGrpSpPr>
          <p:grpSpPr>
            <a:xfrm>
              <a:off x="3179928" y="2695056"/>
              <a:ext cx="1888155" cy="3693319"/>
              <a:chOff x="3220872" y="2736000"/>
              <a:chExt cx="1888155" cy="3693319"/>
            </a:xfrm>
          </p:grpSpPr>
          <p:sp>
            <p:nvSpPr>
              <p:cNvPr id="16" name="TextBox 15"/>
              <p:cNvSpPr txBox="1"/>
              <p:nvPr/>
            </p:nvSpPr>
            <p:spPr>
              <a:xfrm>
                <a:off x="3220872" y="2736000"/>
                <a:ext cx="1338828" cy="36933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AU" dirty="0" smtClean="0"/>
                  <a:t>Role</a:t>
                </a:r>
              </a:p>
              <a:p>
                <a:r>
                  <a:rPr lang="en-AU" dirty="0" smtClean="0"/>
                  <a:t>States</a:t>
                </a:r>
              </a:p>
              <a:p>
                <a:r>
                  <a:rPr lang="en-AU" dirty="0" smtClean="0"/>
                  <a:t>Actions</a:t>
                </a:r>
              </a:p>
              <a:p>
                <a:r>
                  <a:rPr lang="en-AU" dirty="0" smtClean="0"/>
                  <a:t>Caret</a:t>
                </a:r>
              </a:p>
              <a:p>
                <a:r>
                  <a:rPr lang="en-AU" dirty="0" smtClean="0"/>
                  <a:t>Selection</a:t>
                </a:r>
              </a:p>
              <a:p>
                <a:r>
                  <a:rPr lang="en-AU" dirty="0" smtClean="0"/>
                  <a:t>Text</a:t>
                </a:r>
              </a:p>
              <a:p>
                <a:r>
                  <a:rPr lang="en-AU" dirty="0" smtClean="0"/>
                  <a:t>Hypertext</a:t>
                </a:r>
              </a:p>
              <a:p>
                <a:r>
                  <a:rPr lang="en-AU" dirty="0" smtClean="0"/>
                  <a:t>Value</a:t>
                </a:r>
              </a:p>
              <a:p>
                <a:r>
                  <a:rPr lang="en-AU" dirty="0" smtClean="0"/>
                  <a:t>Name</a:t>
                </a:r>
              </a:p>
              <a:p>
                <a:r>
                  <a:rPr lang="en-AU" dirty="0" smtClean="0"/>
                  <a:t>Description</a:t>
                </a:r>
              </a:p>
              <a:p>
                <a:r>
                  <a:rPr lang="en-AU" dirty="0" smtClean="0"/>
                  <a:t>Children</a:t>
                </a:r>
              </a:p>
              <a:p>
                <a:r>
                  <a:rPr lang="en-AU" dirty="0" smtClean="0"/>
                  <a:t>Changes</a:t>
                </a:r>
              </a:p>
              <a:p>
                <a:r>
                  <a:rPr lang="en-AU" dirty="0" smtClean="0"/>
                  <a:t>Relations</a:t>
                </a:r>
                <a:endParaRPr lang="en-AU" dirty="0"/>
              </a:p>
            </p:txBody>
          </p:sp>
          <p:sp>
            <p:nvSpPr>
              <p:cNvPr id="17" name="Rectangle 16"/>
              <p:cNvSpPr/>
              <p:nvPr/>
            </p:nvSpPr>
            <p:spPr>
              <a:xfrm rot="16200000">
                <a:off x="2985999" y="4306291"/>
                <a:ext cx="3693317" cy="552738"/>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2400" dirty="0" smtClean="0"/>
                  <a:t>Contract</a:t>
                </a:r>
                <a:endParaRPr lang="en-AU" sz="2400" dirty="0"/>
              </a:p>
            </p:txBody>
          </p:sp>
        </p:grpSp>
        <p:cxnSp>
          <p:nvCxnSpPr>
            <p:cNvPr id="20" name="Straight Arrow Connector 19"/>
            <p:cNvCxnSpPr>
              <a:stCxn id="5" idx="1"/>
              <a:endCxn id="17" idx="2"/>
            </p:cNvCxnSpPr>
            <p:nvPr/>
          </p:nvCxnSpPr>
          <p:spPr>
            <a:xfrm flipH="1">
              <a:off x="5068083" y="4537879"/>
              <a:ext cx="431965" cy="3837"/>
            </a:xfrm>
            <a:prstGeom prst="straightConnector1">
              <a:avLst/>
            </a:prstGeom>
            <a:ln>
              <a:headEnd w="lg" len="lg"/>
              <a:tailEnd type="arrow" w="lg" len="lg"/>
            </a:ln>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a:stCxn id="4" idx="3"/>
              <a:endCxn id="16" idx="1"/>
            </p:cNvCxnSpPr>
            <p:nvPr/>
          </p:nvCxnSpPr>
          <p:spPr>
            <a:xfrm>
              <a:off x="2442949" y="4537882"/>
              <a:ext cx="736979" cy="383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grpSp>
      <p:sp>
        <p:nvSpPr>
          <p:cNvPr id="27" name="TextBox 26"/>
          <p:cNvSpPr txBox="1"/>
          <p:nvPr/>
        </p:nvSpPr>
        <p:spPr>
          <a:xfrm>
            <a:off x="539999" y="6272555"/>
            <a:ext cx="9108967" cy="369332"/>
          </a:xfrm>
          <a:prstGeom prst="rect">
            <a:avLst/>
          </a:prstGeom>
          <a:noFill/>
        </p:spPr>
        <p:txBody>
          <a:bodyPr wrap="square" rtlCol="0">
            <a:spAutoFit/>
          </a:bodyPr>
          <a:lstStyle/>
          <a:p>
            <a:pPr algn="r"/>
            <a:r>
              <a:rPr lang="en-AU" dirty="0" smtClean="0"/>
              <a:t>From </a:t>
            </a:r>
            <a:r>
              <a:rPr lang="en-AU" dirty="0" smtClean="0">
                <a:hlinkClick r:id="rId2"/>
              </a:rPr>
              <a:t>WAI-ARIA Primer</a:t>
            </a:r>
            <a:endParaRPr lang="en-AU" dirty="0"/>
          </a:p>
        </p:txBody>
      </p:sp>
    </p:spTree>
    <p:extLst>
      <p:ext uri="{BB962C8B-B14F-4D97-AF65-F5344CB8AC3E}">
        <p14:creationId xmlns:p14="http://schemas.microsoft.com/office/powerpoint/2010/main" val="3515608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Accessibility </a:t>
            </a:r>
            <a:r>
              <a:rPr lang="en-AU" dirty="0" smtClean="0"/>
              <a:t>interoperability </a:t>
            </a:r>
            <a:r>
              <a:rPr lang="en-AU" dirty="0"/>
              <a:t>at a DOM Node with JavaScript</a:t>
            </a:r>
          </a:p>
        </p:txBody>
      </p:sp>
      <p:grpSp>
        <p:nvGrpSpPr>
          <p:cNvPr id="26" name="Group 25"/>
          <p:cNvGrpSpPr/>
          <p:nvPr/>
        </p:nvGrpSpPr>
        <p:grpSpPr>
          <a:xfrm>
            <a:off x="540000" y="2763296"/>
            <a:ext cx="8726830" cy="3693319"/>
            <a:chOff x="540000" y="2695056"/>
            <a:chExt cx="8726830" cy="3693319"/>
          </a:xfrm>
        </p:grpSpPr>
        <p:sp>
          <p:nvSpPr>
            <p:cNvPr id="4" name="Rounded Rectangle 3"/>
            <p:cNvSpPr/>
            <p:nvPr/>
          </p:nvSpPr>
          <p:spPr>
            <a:xfrm>
              <a:off x="540000" y="4080682"/>
              <a:ext cx="1902949"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2400" dirty="0" smtClean="0"/>
                <a:t>Assistive Technology</a:t>
              </a:r>
              <a:endParaRPr lang="en-AU" sz="2400" dirty="0"/>
            </a:p>
          </p:txBody>
        </p:sp>
        <p:sp>
          <p:nvSpPr>
            <p:cNvPr id="5" name="Rounded Rectangle 4"/>
            <p:cNvSpPr/>
            <p:nvPr/>
          </p:nvSpPr>
          <p:spPr>
            <a:xfrm>
              <a:off x="5500048" y="4080679"/>
              <a:ext cx="1801505"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2400" dirty="0" smtClean="0"/>
                <a:t>UI</a:t>
              </a:r>
            </a:p>
            <a:p>
              <a:pPr algn="ctr"/>
              <a:r>
                <a:rPr lang="en-AU" sz="2400" dirty="0" smtClean="0"/>
                <a:t>component</a:t>
              </a:r>
              <a:endParaRPr lang="en-AU" sz="2400" dirty="0"/>
            </a:p>
          </p:txBody>
        </p:sp>
        <p:sp>
          <p:nvSpPr>
            <p:cNvPr id="8" name="Rounded Rectangle 7"/>
            <p:cNvSpPr/>
            <p:nvPr/>
          </p:nvSpPr>
          <p:spPr>
            <a:xfrm>
              <a:off x="7847999" y="3343700"/>
              <a:ext cx="1418831" cy="7369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2400" dirty="0" smtClean="0"/>
                <a:t>Data</a:t>
              </a:r>
              <a:endParaRPr lang="en-AU" sz="2400" dirty="0"/>
            </a:p>
          </p:txBody>
        </p:sp>
        <p:sp>
          <p:nvSpPr>
            <p:cNvPr id="9" name="Rounded Rectangle 8"/>
            <p:cNvSpPr/>
            <p:nvPr/>
          </p:nvSpPr>
          <p:spPr>
            <a:xfrm>
              <a:off x="7847998" y="5063323"/>
              <a:ext cx="1418831" cy="73697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2400" dirty="0" smtClean="0"/>
                <a:t>UI</a:t>
              </a:r>
              <a:endParaRPr lang="en-AU" sz="2400" dirty="0"/>
            </a:p>
          </p:txBody>
        </p:sp>
        <p:cxnSp>
          <p:nvCxnSpPr>
            <p:cNvPr id="13" name="Elbow Connector 12"/>
            <p:cNvCxnSpPr>
              <a:stCxn id="8" idx="1"/>
              <a:endCxn id="5" idx="3"/>
            </p:cNvCxnSpPr>
            <p:nvPr/>
          </p:nvCxnSpPr>
          <p:spPr>
            <a:xfrm rot="10800000" flipV="1">
              <a:off x="7301553" y="3712189"/>
              <a:ext cx="546446" cy="825689"/>
            </a:xfrm>
            <a:prstGeom prst="bentConnector3">
              <a:avLst/>
            </a:prstGeom>
            <a:ln>
              <a:headEnd w="lg" len="lg"/>
              <a:tailEnd type="arrow" w="lg" len="lg"/>
            </a:ln>
          </p:spPr>
          <p:style>
            <a:lnRef idx="2">
              <a:schemeClr val="accent6"/>
            </a:lnRef>
            <a:fillRef idx="0">
              <a:schemeClr val="accent6"/>
            </a:fillRef>
            <a:effectRef idx="1">
              <a:schemeClr val="accent6"/>
            </a:effectRef>
            <a:fontRef idx="minor">
              <a:schemeClr val="tx1"/>
            </a:fontRef>
          </p:style>
        </p:cxnSp>
        <p:cxnSp>
          <p:nvCxnSpPr>
            <p:cNvPr id="15" name="Elbow Connector 14"/>
            <p:cNvCxnSpPr>
              <a:stCxn id="9" idx="1"/>
              <a:endCxn id="5" idx="3"/>
            </p:cNvCxnSpPr>
            <p:nvPr/>
          </p:nvCxnSpPr>
          <p:spPr>
            <a:xfrm rot="10800000">
              <a:off x="7301554" y="4537879"/>
              <a:ext cx="546445" cy="893934"/>
            </a:xfrm>
            <a:prstGeom prst="bentConnector3">
              <a:avLst/>
            </a:prstGeom>
            <a:ln>
              <a:headEnd w="lg" len="lg"/>
              <a:tailEnd type="arrow" w="lg" len="lg"/>
            </a:ln>
          </p:spPr>
          <p:style>
            <a:lnRef idx="2">
              <a:schemeClr val="accent6"/>
            </a:lnRef>
            <a:fillRef idx="0">
              <a:schemeClr val="accent6"/>
            </a:fillRef>
            <a:effectRef idx="1">
              <a:schemeClr val="accent6"/>
            </a:effectRef>
            <a:fontRef idx="minor">
              <a:schemeClr val="tx1"/>
            </a:fontRef>
          </p:style>
        </p:cxnSp>
        <p:grpSp>
          <p:nvGrpSpPr>
            <p:cNvPr id="18" name="Group 17"/>
            <p:cNvGrpSpPr/>
            <p:nvPr/>
          </p:nvGrpSpPr>
          <p:grpSpPr>
            <a:xfrm>
              <a:off x="3179928" y="2695056"/>
              <a:ext cx="1888155" cy="3693319"/>
              <a:chOff x="3220872" y="2736000"/>
              <a:chExt cx="1888155" cy="3693319"/>
            </a:xfrm>
          </p:grpSpPr>
          <p:sp>
            <p:nvSpPr>
              <p:cNvPr id="16" name="TextBox 15"/>
              <p:cNvSpPr txBox="1"/>
              <p:nvPr/>
            </p:nvSpPr>
            <p:spPr>
              <a:xfrm>
                <a:off x="3220872" y="2736000"/>
                <a:ext cx="1358064" cy="369331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AU" b="1" dirty="0" smtClean="0"/>
                  <a:t>^Role</a:t>
                </a:r>
              </a:p>
              <a:p>
                <a:r>
                  <a:rPr lang="en-AU" b="1" dirty="0" smtClean="0"/>
                  <a:t>^States</a:t>
                </a:r>
              </a:p>
              <a:p>
                <a:r>
                  <a:rPr lang="en-AU" b="1" dirty="0" smtClean="0"/>
                  <a:t>^Actions</a:t>
                </a:r>
              </a:p>
              <a:p>
                <a:r>
                  <a:rPr lang="en-AU" dirty="0" smtClean="0"/>
                  <a:t>Caret</a:t>
                </a:r>
              </a:p>
              <a:p>
                <a:r>
                  <a:rPr lang="en-AU" dirty="0" smtClean="0"/>
                  <a:t>Selection</a:t>
                </a:r>
              </a:p>
              <a:p>
                <a:r>
                  <a:rPr lang="en-AU" dirty="0" smtClean="0"/>
                  <a:t>Text</a:t>
                </a:r>
              </a:p>
              <a:p>
                <a:r>
                  <a:rPr lang="en-AU" dirty="0" smtClean="0"/>
                  <a:t>Hypertext</a:t>
                </a:r>
              </a:p>
              <a:p>
                <a:r>
                  <a:rPr lang="en-AU" b="1" dirty="0" smtClean="0"/>
                  <a:t>^Value</a:t>
                </a:r>
              </a:p>
              <a:p>
                <a:r>
                  <a:rPr lang="en-AU" dirty="0" smtClean="0"/>
                  <a:t>Name</a:t>
                </a:r>
              </a:p>
              <a:p>
                <a:r>
                  <a:rPr lang="en-AU" dirty="0" smtClean="0"/>
                  <a:t>Description</a:t>
                </a:r>
              </a:p>
              <a:p>
                <a:r>
                  <a:rPr lang="en-AU" dirty="0" smtClean="0"/>
                  <a:t>Children</a:t>
                </a:r>
              </a:p>
              <a:p>
                <a:r>
                  <a:rPr lang="en-AU" b="1" dirty="0" smtClean="0"/>
                  <a:t>^Changes</a:t>
                </a:r>
              </a:p>
              <a:p>
                <a:r>
                  <a:rPr lang="en-AU" b="1" dirty="0" smtClean="0"/>
                  <a:t>^Relations</a:t>
                </a:r>
                <a:endParaRPr lang="en-AU" b="1" dirty="0"/>
              </a:p>
            </p:txBody>
          </p:sp>
          <p:sp>
            <p:nvSpPr>
              <p:cNvPr id="17" name="Rectangle 16"/>
              <p:cNvSpPr/>
              <p:nvPr/>
            </p:nvSpPr>
            <p:spPr>
              <a:xfrm rot="16200000">
                <a:off x="2985999" y="4306291"/>
                <a:ext cx="3693317" cy="552738"/>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2400" dirty="0" smtClean="0"/>
                  <a:t>Contract</a:t>
                </a:r>
                <a:endParaRPr lang="en-AU" sz="2400" dirty="0"/>
              </a:p>
            </p:txBody>
          </p:sp>
        </p:grpSp>
        <p:cxnSp>
          <p:nvCxnSpPr>
            <p:cNvPr id="20" name="Straight Arrow Connector 19"/>
            <p:cNvCxnSpPr>
              <a:stCxn id="5" idx="1"/>
              <a:endCxn id="17" idx="2"/>
            </p:cNvCxnSpPr>
            <p:nvPr/>
          </p:nvCxnSpPr>
          <p:spPr>
            <a:xfrm flipH="1">
              <a:off x="5068083" y="4537879"/>
              <a:ext cx="431965" cy="3837"/>
            </a:xfrm>
            <a:prstGeom prst="straightConnector1">
              <a:avLst/>
            </a:prstGeom>
            <a:ln>
              <a:headEnd w="lg" len="lg"/>
              <a:tailEnd type="arrow" w="lg" len="lg"/>
            </a:ln>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a:stCxn id="4" idx="3"/>
              <a:endCxn id="16" idx="1"/>
            </p:cNvCxnSpPr>
            <p:nvPr/>
          </p:nvCxnSpPr>
          <p:spPr>
            <a:xfrm>
              <a:off x="2442949" y="4537882"/>
              <a:ext cx="736979" cy="3834"/>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grpSp>
      <p:sp>
        <p:nvSpPr>
          <p:cNvPr id="19" name="TextBox 18"/>
          <p:cNvSpPr txBox="1"/>
          <p:nvPr/>
        </p:nvSpPr>
        <p:spPr>
          <a:xfrm>
            <a:off x="539999" y="6272555"/>
            <a:ext cx="9108967" cy="369332"/>
          </a:xfrm>
          <a:prstGeom prst="rect">
            <a:avLst/>
          </a:prstGeom>
          <a:noFill/>
        </p:spPr>
        <p:txBody>
          <a:bodyPr wrap="square" rtlCol="0">
            <a:spAutoFit/>
          </a:bodyPr>
          <a:lstStyle/>
          <a:p>
            <a:pPr algn="r"/>
            <a:r>
              <a:rPr lang="en-AU" dirty="0" smtClean="0"/>
              <a:t>From </a:t>
            </a:r>
            <a:r>
              <a:rPr lang="en-AU" dirty="0" smtClean="0">
                <a:hlinkClick r:id="rId2"/>
              </a:rPr>
              <a:t>WAI-ARIA Primer</a:t>
            </a:r>
            <a:endParaRPr lang="en-AU" dirty="0"/>
          </a:p>
        </p:txBody>
      </p:sp>
    </p:spTree>
    <p:extLst>
      <p:ext uri="{BB962C8B-B14F-4D97-AF65-F5344CB8AC3E}">
        <p14:creationId xmlns:p14="http://schemas.microsoft.com/office/powerpoint/2010/main" val="2984831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WAI-ARIA</a:t>
            </a:r>
            <a:endParaRPr lang="en-AU" dirty="0"/>
          </a:p>
        </p:txBody>
      </p:sp>
      <p:sp>
        <p:nvSpPr>
          <p:cNvPr id="3" name="Content Placeholder 2"/>
          <p:cNvSpPr>
            <a:spLocks noGrp="1"/>
          </p:cNvSpPr>
          <p:nvPr>
            <p:ph idx="1"/>
          </p:nvPr>
        </p:nvSpPr>
        <p:spPr/>
        <p:txBody>
          <a:bodyPr/>
          <a:lstStyle/>
          <a:p>
            <a:r>
              <a:rPr lang="en-AU" dirty="0" smtClean="0"/>
              <a:t>WAI-ARIA roles</a:t>
            </a:r>
          </a:p>
          <a:p>
            <a:pPr lvl="1"/>
            <a:r>
              <a:rPr lang="en-AU" dirty="0" smtClean="0"/>
              <a:t>Abstract, widget, document structure and landmark roles</a:t>
            </a:r>
          </a:p>
          <a:p>
            <a:r>
              <a:rPr lang="en-AU" dirty="0" smtClean="0"/>
              <a:t>WAI-ARIA states and properties</a:t>
            </a:r>
          </a:p>
          <a:p>
            <a:pPr lvl="1"/>
            <a:r>
              <a:rPr lang="en-AU" dirty="0" smtClean="0"/>
              <a:t>Widget, live region, drag-and-drop and relationship attributes</a:t>
            </a:r>
            <a:endParaRPr lang="en-AU" dirty="0"/>
          </a:p>
        </p:txBody>
      </p:sp>
    </p:spTree>
    <p:extLst>
      <p:ext uri="{BB962C8B-B14F-4D97-AF65-F5344CB8AC3E}">
        <p14:creationId xmlns:p14="http://schemas.microsoft.com/office/powerpoint/2010/main" val="2670024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we are looking at today</a:t>
            </a:r>
            <a:endParaRPr lang="en-AU" dirty="0"/>
          </a:p>
        </p:txBody>
      </p:sp>
      <p:sp>
        <p:nvSpPr>
          <p:cNvPr id="3" name="Content Placeholder 2"/>
          <p:cNvSpPr>
            <a:spLocks noGrp="1"/>
          </p:cNvSpPr>
          <p:nvPr>
            <p:ph idx="1"/>
          </p:nvPr>
        </p:nvSpPr>
        <p:spPr/>
        <p:txBody>
          <a:bodyPr/>
          <a:lstStyle/>
          <a:p>
            <a:r>
              <a:rPr lang="en-AU" dirty="0" smtClean="0"/>
              <a:t>WAI-ARIA  for page structure</a:t>
            </a:r>
          </a:p>
          <a:p>
            <a:r>
              <a:rPr lang="en-AU" dirty="0" smtClean="0"/>
              <a:t>WAI-ARIA live regions</a:t>
            </a:r>
          </a:p>
          <a:p>
            <a:r>
              <a:rPr lang="en-AU" dirty="0" smtClean="0"/>
              <a:t>WAI-ARIA to enhance keyboard navigation</a:t>
            </a:r>
          </a:p>
          <a:p>
            <a:r>
              <a:rPr lang="en-AU" dirty="0" smtClean="0"/>
              <a:t>WAI-ARIA for forms</a:t>
            </a:r>
          </a:p>
          <a:p>
            <a:r>
              <a:rPr lang="en-AU" dirty="0" smtClean="0"/>
              <a:t>WAI-ARIA for widgets</a:t>
            </a:r>
            <a:endParaRPr lang="en-AU" dirty="0"/>
          </a:p>
        </p:txBody>
      </p:sp>
    </p:spTree>
    <p:extLst>
      <p:ext uri="{BB962C8B-B14F-4D97-AF65-F5344CB8AC3E}">
        <p14:creationId xmlns:p14="http://schemas.microsoft.com/office/powerpoint/2010/main" val="92164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WAI-ARIA is the bridge</a:t>
            </a:r>
            <a:endParaRPr lang="en-AU" dirty="0"/>
          </a:p>
        </p:txBody>
      </p:sp>
      <p:pic>
        <p:nvPicPr>
          <p:cNvPr id="3076" name="Picture 4" descr="C:\Users\sarah.pulis\AppData\Local\Microsoft\Windows\Temporary Internet Files\Content.IE5\HKGB8W9N\MP900403342[1].jpg"/>
          <p:cNvPicPr>
            <a:picLocks noChangeAspect="1" noChangeArrowheads="1"/>
          </p:cNvPicPr>
          <p:nvPr/>
        </p:nvPicPr>
        <p:blipFill rotWithShape="1">
          <a:blip r:embed="rId2">
            <a:extLst>
              <a:ext uri="{28A0092B-C50C-407E-A947-70E740481C1C}">
                <a14:useLocalDpi xmlns:a14="http://schemas.microsoft.com/office/drawing/2010/main" val="0"/>
              </a:ext>
            </a:extLst>
          </a:blip>
          <a:srcRect b="34503"/>
          <a:stretch/>
        </p:blipFill>
        <p:spPr bwMode="auto">
          <a:xfrm>
            <a:off x="539999" y="2736000"/>
            <a:ext cx="6352119" cy="332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167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Access iQ PPT template_purple_tm">
  <a:themeElements>
    <a:clrScheme name="Access IQ">
      <a:dk1>
        <a:sysClr val="windowText" lastClr="000000"/>
      </a:dk1>
      <a:lt1>
        <a:sysClr val="window" lastClr="FFFFFF"/>
      </a:lt1>
      <a:dk2>
        <a:srgbClr val="512767"/>
      </a:dk2>
      <a:lt2>
        <a:srgbClr val="006A39"/>
      </a:lt2>
      <a:accent1>
        <a:srgbClr val="AF1E23"/>
      </a:accent1>
      <a:accent2>
        <a:srgbClr val="B5562D"/>
      </a:accent2>
      <a:accent3>
        <a:srgbClr val="008540"/>
      </a:accent3>
      <a:accent4>
        <a:srgbClr val="007BC2"/>
      </a:accent4>
      <a:accent5>
        <a:srgbClr val="926623"/>
      </a:accent5>
      <a:accent6>
        <a:srgbClr val="B30075"/>
      </a:accent6>
      <a:hlink>
        <a:srgbClr val="512767"/>
      </a:hlink>
      <a:folHlink>
        <a:srgbClr val="006A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 iQ PPT template_purple_tm</Template>
  <TotalTime>2233</TotalTime>
  <Words>1280</Words>
  <Application>Microsoft Office PowerPoint</Application>
  <PresentationFormat>A4 Paper (210x297 mm)</PresentationFormat>
  <Paragraphs>223</Paragraphs>
  <Slides>44</Slides>
  <Notes>7</Notes>
  <HiddenSlides>11</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Access iQ PPT template_purple_tm</vt:lpstr>
      <vt:lpstr>Creating dynamic and accessible content in Drupal 7 using WAI-ARIA</vt:lpstr>
      <vt:lpstr>About me</vt:lpstr>
      <vt:lpstr>PowerPoint Presentation</vt:lpstr>
      <vt:lpstr>The problem</vt:lpstr>
      <vt:lpstr>Accessibility interoperability at a DOM Node without JavaScript</vt:lpstr>
      <vt:lpstr>Accessibility interoperability at a DOM Node with JavaScript</vt:lpstr>
      <vt:lpstr>WAI-ARIA</vt:lpstr>
      <vt:lpstr>What we are looking at today</vt:lpstr>
      <vt:lpstr>WAI-ARIA is the bridge</vt:lpstr>
      <vt:lpstr>Roles</vt:lpstr>
      <vt:lpstr>Widget roles</vt:lpstr>
      <vt:lpstr>Document structure roles</vt:lpstr>
      <vt:lpstr>Landmark roles</vt:lpstr>
      <vt:lpstr>States and properties</vt:lpstr>
      <vt:lpstr>States</vt:lpstr>
      <vt:lpstr>Properties</vt:lpstr>
      <vt:lpstr>Keyboard access</vt:lpstr>
      <vt:lpstr>WAI-ARIA for page structure</vt:lpstr>
      <vt:lpstr>PowerPoint Presentation</vt:lpstr>
      <vt:lpstr>PowerPoint Presentation</vt:lpstr>
      <vt:lpstr>Differentiate landmarks  with the same type</vt:lpstr>
      <vt:lpstr>Assistive technology support</vt:lpstr>
      <vt:lpstr>PowerPoint Presentation</vt:lpstr>
      <vt:lpstr>WAI-ARIA and forms</vt:lpstr>
      <vt:lpstr>aria-required</vt:lpstr>
      <vt:lpstr>aria-describedby</vt:lpstr>
      <vt:lpstr>aria-invalid</vt:lpstr>
      <vt:lpstr>aria-label and aria-labelledby</vt:lpstr>
      <vt:lpstr>Aria-labelledby</vt:lpstr>
      <vt:lpstr>WAI-ARIA live regions</vt:lpstr>
      <vt:lpstr>ARIA live regions (priority)</vt:lpstr>
      <vt:lpstr>ARIA live regions (relevance)</vt:lpstr>
      <vt:lpstr>Special ARIA live regions</vt:lpstr>
      <vt:lpstr>PowerPoint Presentation</vt:lpstr>
      <vt:lpstr>WAI-ARIA for widgets</vt:lpstr>
      <vt:lpstr>PowerPoint Presentation</vt:lpstr>
      <vt:lpstr>PowerPoint Presentation</vt:lpstr>
      <vt:lpstr>PowerPoint Presentation</vt:lpstr>
      <vt:lpstr>ARIA validation</vt:lpstr>
      <vt:lpstr>Take-aways</vt:lpstr>
      <vt:lpstr>Session evaluation</vt:lpstr>
      <vt:lpstr>W3C WAI-ARIA documents</vt:lpstr>
      <vt:lpstr>Useful WAI-ARIA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Sarah Pulis</dc:creator>
  <cp:lastModifiedBy>Sarah Pulis</cp:lastModifiedBy>
  <cp:revision>33</cp:revision>
  <cp:lastPrinted>2013-01-29T04:28:45Z</cp:lastPrinted>
  <dcterms:created xsi:type="dcterms:W3CDTF">2012-12-04T04:43:55Z</dcterms:created>
  <dcterms:modified xsi:type="dcterms:W3CDTF">2013-01-29T05:14:49Z</dcterms:modified>
</cp:coreProperties>
</file>